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4" r:id="rId9"/>
    <p:sldId id="268" r:id="rId10"/>
    <p:sldId id="269" r:id="rId11"/>
    <p:sldId id="265" r:id="rId12"/>
    <p:sldId id="266" r:id="rId13"/>
    <p:sldId id="267" r:id="rId14"/>
    <p:sldId id="263"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50" d="100"/>
          <a:sy n="50" d="100"/>
        </p:scale>
        <p:origin x="112" y="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90007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3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https://gamma.app" TargetMode="Externa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png"/><Relationship Id="rId7"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hyperlink" Target="https://gamma.app"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21460"/>
          </a:xfrm>
          <a:prstGeom prst="rect">
            <a:avLst/>
          </a:prstGeom>
          <a:solidFill>
            <a:schemeClr val="tx2"/>
          </a:solidFill>
          <a:ln/>
        </p:spPr>
      </p:sp>
      <p:pic>
        <p:nvPicPr>
          <p:cNvPr id="4" name="Image 1" descr="preencoded.png"/>
          <p:cNvPicPr>
            <a:picLocks noChangeAspect="1"/>
          </p:cNvPicPr>
          <p:nvPr/>
        </p:nvPicPr>
        <p:blipFill>
          <a:blip r:embed="rId4"/>
          <a:stretch>
            <a:fillRect/>
          </a:stretch>
        </p:blipFill>
        <p:spPr>
          <a:xfrm>
            <a:off x="9144000" y="0"/>
            <a:ext cx="5486400" cy="8821460"/>
          </a:xfrm>
          <a:prstGeom prst="rect">
            <a:avLst/>
          </a:prstGeom>
        </p:spPr>
      </p:pic>
      <p:pic>
        <p:nvPicPr>
          <p:cNvPr id="5" name="Image 2" descr="preencoded.png"/>
          <p:cNvPicPr>
            <a:picLocks noChangeAspect="1"/>
          </p:cNvPicPr>
          <p:nvPr/>
        </p:nvPicPr>
        <p:blipFill>
          <a:blip r:embed="rId5"/>
          <a:stretch>
            <a:fillRect/>
          </a:stretch>
        </p:blipFill>
        <p:spPr>
          <a:xfrm>
            <a:off x="9359979" y="1883450"/>
            <a:ext cx="5054441" cy="5054441"/>
          </a:xfrm>
          <a:prstGeom prst="rect">
            <a:avLst/>
          </a:prstGeom>
        </p:spPr>
      </p:pic>
      <p:pic>
        <p:nvPicPr>
          <p:cNvPr id="6" name="Image 3" descr="preencoded.png"/>
          <p:cNvPicPr>
            <a:picLocks noChangeAspect="1"/>
          </p:cNvPicPr>
          <p:nvPr/>
        </p:nvPicPr>
        <p:blipFill>
          <a:blip r:embed="rId6"/>
          <a:stretch>
            <a:fillRect/>
          </a:stretch>
        </p:blipFill>
        <p:spPr>
          <a:xfrm>
            <a:off x="7099300" y="95131"/>
            <a:ext cx="1742281" cy="1453039"/>
          </a:xfrm>
          <a:prstGeom prst="rect">
            <a:avLst/>
          </a:prstGeom>
        </p:spPr>
      </p:pic>
      <p:sp>
        <p:nvSpPr>
          <p:cNvPr id="7" name="Text 1"/>
          <p:cNvSpPr/>
          <p:nvPr/>
        </p:nvSpPr>
        <p:spPr>
          <a:xfrm>
            <a:off x="604837" y="2001679"/>
            <a:ext cx="7934325" cy="2235994"/>
          </a:xfrm>
          <a:prstGeom prst="rect">
            <a:avLst/>
          </a:prstGeom>
          <a:solidFill>
            <a:schemeClr val="tx2"/>
          </a:solidFill>
          <a:ln/>
        </p:spPr>
        <p:txBody>
          <a:bodyPr wrap="square" rtlCol="0" anchor="t"/>
          <a:lstStyle/>
          <a:p>
            <a:pPr marL="0" indent="0">
              <a:lnSpc>
                <a:spcPts val="5868"/>
              </a:lnSpc>
              <a:buNone/>
            </a:pPr>
            <a:r>
              <a:rPr lang="en-US" sz="4695" dirty="0">
                <a:solidFill>
                  <a:srgbClr val="97B8FF"/>
                </a:solidFill>
                <a:latin typeface="Sora" pitchFamily="34" charset="0"/>
                <a:ea typeface="Sora" pitchFamily="34" charset="-122"/>
                <a:cs typeface="Sora" pitchFamily="34" charset="-120"/>
              </a:rPr>
              <a:t>Introduction to Supply Chain Management Enterprise Applications</a:t>
            </a:r>
            <a:endParaRPr lang="en-US" sz="4695" dirty="0"/>
          </a:p>
        </p:txBody>
      </p:sp>
      <p:sp>
        <p:nvSpPr>
          <p:cNvPr id="8" name="Text 2"/>
          <p:cNvSpPr/>
          <p:nvPr/>
        </p:nvSpPr>
        <p:spPr>
          <a:xfrm>
            <a:off x="864037" y="4691182"/>
            <a:ext cx="7675126" cy="1106329"/>
          </a:xfrm>
          <a:prstGeom prst="rect">
            <a:avLst/>
          </a:prstGeom>
          <a:noFill/>
          <a:ln/>
        </p:spPr>
        <p:txBody>
          <a:bodyPr wrap="squar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        Supply chain management (SCM) enterprise applications are sophisticated software systems that help organizations streamline and optimize their entire supply chain, from procurement and inventory to distribution and customer service. These powerful tools enable companies to improve efficiency, reduce costs, and enhance customer satisfaction.</a:t>
            </a:r>
            <a:endParaRPr lang="en-US" sz="1361" dirty="0"/>
          </a:p>
        </p:txBody>
      </p:sp>
      <p:sp>
        <p:nvSpPr>
          <p:cNvPr id="9" name="Text 3"/>
          <p:cNvSpPr/>
          <p:nvPr/>
        </p:nvSpPr>
        <p:spPr>
          <a:xfrm>
            <a:off x="864037" y="5991820"/>
            <a:ext cx="7675126" cy="276582"/>
          </a:xfrm>
          <a:prstGeom prst="rect">
            <a:avLst/>
          </a:prstGeom>
          <a:noFill/>
          <a:ln/>
        </p:spPr>
        <p:txBody>
          <a:bodyPr wrap="non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By Team :-</a:t>
            </a:r>
            <a:endParaRPr lang="en-US" sz="1361" dirty="0"/>
          </a:p>
        </p:txBody>
      </p:sp>
      <p:sp>
        <p:nvSpPr>
          <p:cNvPr id="10" name="Text 4"/>
          <p:cNvSpPr/>
          <p:nvPr/>
        </p:nvSpPr>
        <p:spPr>
          <a:xfrm>
            <a:off x="864037" y="6462713"/>
            <a:ext cx="7675126" cy="276582"/>
          </a:xfrm>
          <a:prstGeom prst="rect">
            <a:avLst/>
          </a:prstGeom>
          <a:noFill/>
          <a:ln/>
        </p:spPr>
        <p:txBody>
          <a:bodyPr wrap="non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2210030108 V A SAI VENKATESH</a:t>
            </a:r>
            <a:endParaRPr lang="en-US" sz="1361" dirty="0"/>
          </a:p>
        </p:txBody>
      </p:sp>
      <p:sp>
        <p:nvSpPr>
          <p:cNvPr id="11" name="Text 5"/>
          <p:cNvSpPr/>
          <p:nvPr/>
        </p:nvSpPr>
        <p:spPr>
          <a:xfrm>
            <a:off x="864037" y="6933605"/>
            <a:ext cx="7675126" cy="276582"/>
          </a:xfrm>
          <a:prstGeom prst="rect">
            <a:avLst/>
          </a:prstGeom>
          <a:noFill/>
          <a:ln/>
        </p:spPr>
        <p:txBody>
          <a:bodyPr wrap="non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2210030150 DHRUVA</a:t>
            </a:r>
            <a:endParaRPr lang="en-US" sz="1361" dirty="0"/>
          </a:p>
        </p:txBody>
      </p:sp>
      <p:sp>
        <p:nvSpPr>
          <p:cNvPr id="12" name="Text 6"/>
          <p:cNvSpPr/>
          <p:nvPr/>
        </p:nvSpPr>
        <p:spPr>
          <a:xfrm>
            <a:off x="864037" y="7404497"/>
            <a:ext cx="7675126" cy="276582"/>
          </a:xfrm>
          <a:prstGeom prst="rect">
            <a:avLst/>
          </a:prstGeom>
          <a:noFill/>
          <a:ln/>
        </p:spPr>
        <p:txBody>
          <a:bodyPr wrap="non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2210030128 SOHAN</a:t>
            </a:r>
            <a:endParaRPr lang="en-US" sz="1361" dirty="0"/>
          </a:p>
        </p:txBody>
      </p:sp>
      <p:sp>
        <p:nvSpPr>
          <p:cNvPr id="13" name="Text 7"/>
          <p:cNvSpPr/>
          <p:nvPr/>
        </p:nvSpPr>
        <p:spPr>
          <a:xfrm>
            <a:off x="864037" y="7875389"/>
            <a:ext cx="7675126" cy="276582"/>
          </a:xfrm>
          <a:prstGeom prst="rect">
            <a:avLst/>
          </a:prstGeom>
          <a:noFill/>
          <a:ln/>
        </p:spPr>
        <p:txBody>
          <a:bodyPr wrap="non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2210030017 CHARAN </a:t>
            </a:r>
            <a:endParaRPr lang="en-US" sz="1361" dirty="0"/>
          </a:p>
        </p:txBody>
      </p:sp>
      <p:sp>
        <p:nvSpPr>
          <p:cNvPr id="14" name="Shape 8"/>
          <p:cNvSpPr/>
          <p:nvPr/>
        </p:nvSpPr>
        <p:spPr>
          <a:xfrm>
            <a:off x="604837" y="4496872"/>
            <a:ext cx="22860" cy="3849410"/>
          </a:xfrm>
          <a:prstGeom prst="rect">
            <a:avLst/>
          </a:prstGeom>
          <a:solidFill>
            <a:srgbClr val="97B8FF"/>
          </a:solidFill>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alpha val="62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FAAA7F8-7E20-117D-C3A5-4E0A5DA122D2}"/>
              </a:ext>
            </a:extLst>
          </p:cNvPr>
          <p:cNvSpPr txBox="1"/>
          <p:nvPr/>
        </p:nvSpPr>
        <p:spPr>
          <a:xfrm>
            <a:off x="5003800" y="630535"/>
            <a:ext cx="5740400" cy="923330"/>
          </a:xfrm>
          <a:prstGeom prst="rect">
            <a:avLst/>
          </a:prstGeom>
          <a:noFill/>
        </p:spPr>
        <p:txBody>
          <a:bodyPr wrap="square" rtlCol="0">
            <a:spAutoFit/>
          </a:bodyPr>
          <a:lstStyle/>
          <a:p>
            <a:r>
              <a:rPr lang="en-IN" dirty="0"/>
              <a:t>Fig</a:t>
            </a:r>
            <a:r>
              <a:rPr lang="en-IN" dirty="0">
                <a:sym typeface="Wingdings" panose="05000000000000000000" pitchFamily="2" charset="2"/>
              </a:rPr>
              <a:t>: (ii)</a:t>
            </a:r>
            <a:r>
              <a:rPr lang="en-IN" dirty="0"/>
              <a:t> Slide shown below for implementing Sign-in page </a:t>
            </a:r>
            <a:r>
              <a:rPr lang="en-IN" dirty="0" err="1"/>
              <a:t>wrt</a:t>
            </a:r>
            <a:r>
              <a:rPr lang="en-IN" dirty="0"/>
              <a:t> Supply-Chain Management</a:t>
            </a:r>
          </a:p>
          <a:p>
            <a:endParaRPr lang="en-IN" dirty="0"/>
          </a:p>
        </p:txBody>
      </p:sp>
      <p:pic>
        <p:nvPicPr>
          <p:cNvPr id="6" name="Image 1" descr="preencoded.png">
            <a:extLst>
              <a:ext uri="{FF2B5EF4-FFF2-40B4-BE49-F238E27FC236}">
                <a16:creationId xmlns:a16="http://schemas.microsoft.com/office/drawing/2014/main" id="{E71AB312-48A4-A0F3-D706-A0511354FD5E}"/>
              </a:ext>
            </a:extLst>
          </p:cNvPr>
          <p:cNvPicPr>
            <a:picLocks noChangeAspect="1"/>
          </p:cNvPicPr>
          <p:nvPr/>
        </p:nvPicPr>
        <p:blipFill>
          <a:blip r:embed="rId2"/>
          <a:stretch>
            <a:fillRect/>
          </a:stretch>
        </p:blipFill>
        <p:spPr>
          <a:xfrm>
            <a:off x="12333593" y="-155833"/>
            <a:ext cx="2296807" cy="2000310"/>
          </a:xfrm>
          <a:prstGeom prst="rect">
            <a:avLst/>
          </a:prstGeom>
        </p:spPr>
      </p:pic>
      <p:pic>
        <p:nvPicPr>
          <p:cNvPr id="4" name="Picture 3">
            <a:extLst>
              <a:ext uri="{FF2B5EF4-FFF2-40B4-BE49-F238E27FC236}">
                <a16:creationId xmlns:a16="http://schemas.microsoft.com/office/drawing/2014/main" id="{952B101F-3860-893C-1D10-2B821B86CCD8}"/>
              </a:ext>
            </a:extLst>
          </p:cNvPr>
          <p:cNvPicPr>
            <a:picLocks noChangeAspect="1"/>
          </p:cNvPicPr>
          <p:nvPr/>
        </p:nvPicPr>
        <p:blipFill>
          <a:blip r:embed="rId3"/>
          <a:srcRect t="14264" b="6302"/>
          <a:stretch/>
        </p:blipFill>
        <p:spPr>
          <a:xfrm>
            <a:off x="1218349" y="1663700"/>
            <a:ext cx="12193702" cy="5448300"/>
          </a:xfrm>
          <a:prstGeom prst="rect">
            <a:avLst/>
          </a:prstGeom>
        </p:spPr>
      </p:pic>
    </p:spTree>
    <p:extLst>
      <p:ext uri="{BB962C8B-B14F-4D97-AF65-F5344CB8AC3E}">
        <p14:creationId xmlns:p14="http://schemas.microsoft.com/office/powerpoint/2010/main" val="1650893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alpha val="62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FAAA7F8-7E20-117D-C3A5-4E0A5DA122D2}"/>
              </a:ext>
            </a:extLst>
          </p:cNvPr>
          <p:cNvSpPr txBox="1"/>
          <p:nvPr/>
        </p:nvSpPr>
        <p:spPr>
          <a:xfrm>
            <a:off x="5003800" y="630535"/>
            <a:ext cx="5740400" cy="923330"/>
          </a:xfrm>
          <a:prstGeom prst="rect">
            <a:avLst/>
          </a:prstGeom>
          <a:noFill/>
        </p:spPr>
        <p:txBody>
          <a:bodyPr wrap="square" rtlCol="0">
            <a:spAutoFit/>
          </a:bodyPr>
          <a:lstStyle/>
          <a:p>
            <a:r>
              <a:rPr lang="en-IN" dirty="0"/>
              <a:t>Fig:1 Slide shown below for implementing stocks Supply-Chain Management</a:t>
            </a:r>
          </a:p>
          <a:p>
            <a:endParaRPr lang="en-IN" dirty="0"/>
          </a:p>
        </p:txBody>
      </p:sp>
      <p:pic>
        <p:nvPicPr>
          <p:cNvPr id="6" name="Image 1" descr="preencoded.png">
            <a:extLst>
              <a:ext uri="{FF2B5EF4-FFF2-40B4-BE49-F238E27FC236}">
                <a16:creationId xmlns:a16="http://schemas.microsoft.com/office/drawing/2014/main" id="{E71AB312-48A4-A0F3-D706-A0511354FD5E}"/>
              </a:ext>
            </a:extLst>
          </p:cNvPr>
          <p:cNvPicPr>
            <a:picLocks noChangeAspect="1"/>
          </p:cNvPicPr>
          <p:nvPr/>
        </p:nvPicPr>
        <p:blipFill>
          <a:blip r:embed="rId2"/>
          <a:stretch>
            <a:fillRect/>
          </a:stretch>
        </p:blipFill>
        <p:spPr>
          <a:xfrm>
            <a:off x="12333593" y="-155833"/>
            <a:ext cx="2296807" cy="2000310"/>
          </a:xfrm>
          <a:prstGeom prst="rect">
            <a:avLst/>
          </a:prstGeom>
        </p:spPr>
      </p:pic>
      <p:pic>
        <p:nvPicPr>
          <p:cNvPr id="4" name="Picture 3">
            <a:extLst>
              <a:ext uri="{FF2B5EF4-FFF2-40B4-BE49-F238E27FC236}">
                <a16:creationId xmlns:a16="http://schemas.microsoft.com/office/drawing/2014/main" id="{F8E160C4-FAE5-7142-EDA8-CF9AE7860FF2}"/>
              </a:ext>
            </a:extLst>
          </p:cNvPr>
          <p:cNvPicPr>
            <a:picLocks noChangeAspect="1"/>
          </p:cNvPicPr>
          <p:nvPr/>
        </p:nvPicPr>
        <p:blipFill>
          <a:blip r:embed="rId3"/>
          <a:srcRect t="19642" b="5555"/>
          <a:stretch/>
        </p:blipFill>
        <p:spPr>
          <a:xfrm>
            <a:off x="1491494" y="1727200"/>
            <a:ext cx="12193702" cy="5130800"/>
          </a:xfrm>
          <a:prstGeom prst="rect">
            <a:avLst/>
          </a:prstGeom>
        </p:spPr>
      </p:pic>
    </p:spTree>
    <p:extLst>
      <p:ext uri="{BB962C8B-B14F-4D97-AF65-F5344CB8AC3E}">
        <p14:creationId xmlns:p14="http://schemas.microsoft.com/office/powerpoint/2010/main" val="18547281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5">
            <a:alpha val="62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FAAA7F8-7E20-117D-C3A5-4E0A5DA122D2}"/>
              </a:ext>
            </a:extLst>
          </p:cNvPr>
          <p:cNvSpPr txBox="1"/>
          <p:nvPr/>
        </p:nvSpPr>
        <p:spPr>
          <a:xfrm>
            <a:off x="5003800" y="630535"/>
            <a:ext cx="5740400" cy="923330"/>
          </a:xfrm>
          <a:prstGeom prst="rect">
            <a:avLst/>
          </a:prstGeom>
          <a:noFill/>
        </p:spPr>
        <p:txBody>
          <a:bodyPr wrap="square" rtlCol="0">
            <a:spAutoFit/>
          </a:bodyPr>
          <a:lstStyle/>
          <a:p>
            <a:r>
              <a:rPr lang="en-IN" dirty="0"/>
              <a:t>Fig:2 Slide shown below for implementing data warehouses </a:t>
            </a:r>
            <a:r>
              <a:rPr lang="en-IN" dirty="0" err="1"/>
              <a:t>wrt</a:t>
            </a:r>
            <a:r>
              <a:rPr lang="en-IN" dirty="0"/>
              <a:t> Supply-Chain Management</a:t>
            </a:r>
          </a:p>
          <a:p>
            <a:endParaRPr lang="en-IN" dirty="0"/>
          </a:p>
        </p:txBody>
      </p:sp>
      <p:pic>
        <p:nvPicPr>
          <p:cNvPr id="6" name="Image 1" descr="preencoded.png">
            <a:extLst>
              <a:ext uri="{FF2B5EF4-FFF2-40B4-BE49-F238E27FC236}">
                <a16:creationId xmlns:a16="http://schemas.microsoft.com/office/drawing/2014/main" id="{E71AB312-48A4-A0F3-D706-A0511354FD5E}"/>
              </a:ext>
            </a:extLst>
          </p:cNvPr>
          <p:cNvPicPr>
            <a:picLocks noChangeAspect="1"/>
          </p:cNvPicPr>
          <p:nvPr/>
        </p:nvPicPr>
        <p:blipFill>
          <a:blip r:embed="rId2"/>
          <a:stretch>
            <a:fillRect/>
          </a:stretch>
        </p:blipFill>
        <p:spPr>
          <a:xfrm>
            <a:off x="12333593" y="-155833"/>
            <a:ext cx="2296807" cy="2000310"/>
          </a:xfrm>
          <a:prstGeom prst="rect">
            <a:avLst/>
          </a:prstGeom>
        </p:spPr>
      </p:pic>
      <p:pic>
        <p:nvPicPr>
          <p:cNvPr id="3" name="Picture 2">
            <a:extLst>
              <a:ext uri="{FF2B5EF4-FFF2-40B4-BE49-F238E27FC236}">
                <a16:creationId xmlns:a16="http://schemas.microsoft.com/office/drawing/2014/main" id="{006E9ED7-5866-2FE7-1483-CB8C876A7A4F}"/>
              </a:ext>
            </a:extLst>
          </p:cNvPr>
          <p:cNvPicPr>
            <a:picLocks noChangeAspect="1"/>
          </p:cNvPicPr>
          <p:nvPr/>
        </p:nvPicPr>
        <p:blipFill>
          <a:blip r:embed="rId3"/>
          <a:srcRect t="14265" b="5931"/>
          <a:stretch/>
        </p:blipFill>
        <p:spPr>
          <a:xfrm>
            <a:off x="1218349" y="1663700"/>
            <a:ext cx="12193702" cy="5473700"/>
          </a:xfrm>
          <a:prstGeom prst="rect">
            <a:avLst/>
          </a:prstGeom>
        </p:spPr>
      </p:pic>
    </p:spTree>
    <p:extLst>
      <p:ext uri="{BB962C8B-B14F-4D97-AF65-F5344CB8AC3E}">
        <p14:creationId xmlns:p14="http://schemas.microsoft.com/office/powerpoint/2010/main" val="3626818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5">
            <a:alpha val="62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FAAA7F8-7E20-117D-C3A5-4E0A5DA122D2}"/>
              </a:ext>
            </a:extLst>
          </p:cNvPr>
          <p:cNvSpPr txBox="1"/>
          <p:nvPr/>
        </p:nvSpPr>
        <p:spPr>
          <a:xfrm>
            <a:off x="5003800" y="630535"/>
            <a:ext cx="5740400" cy="923330"/>
          </a:xfrm>
          <a:prstGeom prst="rect">
            <a:avLst/>
          </a:prstGeom>
          <a:noFill/>
        </p:spPr>
        <p:txBody>
          <a:bodyPr wrap="square" rtlCol="0">
            <a:spAutoFit/>
          </a:bodyPr>
          <a:lstStyle/>
          <a:p>
            <a:r>
              <a:rPr lang="en-IN" dirty="0"/>
              <a:t>Fig:3 Slide shown below for implementing Products CRUD </a:t>
            </a:r>
            <a:r>
              <a:rPr lang="en-IN" dirty="0" err="1"/>
              <a:t>wrt</a:t>
            </a:r>
            <a:r>
              <a:rPr lang="en-IN" dirty="0"/>
              <a:t> Supply-Chain Management</a:t>
            </a:r>
          </a:p>
          <a:p>
            <a:endParaRPr lang="en-IN" dirty="0"/>
          </a:p>
        </p:txBody>
      </p:sp>
      <p:pic>
        <p:nvPicPr>
          <p:cNvPr id="6" name="Image 1" descr="preencoded.png">
            <a:extLst>
              <a:ext uri="{FF2B5EF4-FFF2-40B4-BE49-F238E27FC236}">
                <a16:creationId xmlns:a16="http://schemas.microsoft.com/office/drawing/2014/main" id="{E71AB312-48A4-A0F3-D706-A0511354FD5E}"/>
              </a:ext>
            </a:extLst>
          </p:cNvPr>
          <p:cNvPicPr>
            <a:picLocks noChangeAspect="1"/>
          </p:cNvPicPr>
          <p:nvPr/>
        </p:nvPicPr>
        <p:blipFill>
          <a:blip r:embed="rId2"/>
          <a:stretch>
            <a:fillRect/>
          </a:stretch>
        </p:blipFill>
        <p:spPr>
          <a:xfrm>
            <a:off x="12333593" y="-155833"/>
            <a:ext cx="2296807" cy="2000310"/>
          </a:xfrm>
          <a:prstGeom prst="rect">
            <a:avLst/>
          </a:prstGeom>
        </p:spPr>
      </p:pic>
      <p:pic>
        <p:nvPicPr>
          <p:cNvPr id="4" name="Picture 3">
            <a:extLst>
              <a:ext uri="{FF2B5EF4-FFF2-40B4-BE49-F238E27FC236}">
                <a16:creationId xmlns:a16="http://schemas.microsoft.com/office/drawing/2014/main" id="{290EDBA6-7649-6192-0A43-671B3FC9BCB7}"/>
              </a:ext>
            </a:extLst>
          </p:cNvPr>
          <p:cNvPicPr>
            <a:picLocks noChangeAspect="1"/>
          </p:cNvPicPr>
          <p:nvPr/>
        </p:nvPicPr>
        <p:blipFill>
          <a:blip r:embed="rId3"/>
          <a:srcRect t="14805" b="5895"/>
          <a:stretch/>
        </p:blipFill>
        <p:spPr>
          <a:xfrm>
            <a:off x="996194" y="1844477"/>
            <a:ext cx="12193702" cy="5356423"/>
          </a:xfrm>
          <a:prstGeom prst="rect">
            <a:avLst/>
          </a:prstGeom>
        </p:spPr>
      </p:pic>
    </p:spTree>
    <p:extLst>
      <p:ext uri="{BB962C8B-B14F-4D97-AF65-F5344CB8AC3E}">
        <p14:creationId xmlns:p14="http://schemas.microsoft.com/office/powerpoint/2010/main" val="26542552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380095"/>
          </a:xfrm>
          <a:prstGeom prst="rect">
            <a:avLst/>
          </a:prstGeom>
          <a:solidFill>
            <a:schemeClr val="tx2"/>
          </a:solidFill>
          <a:ln/>
        </p:spPr>
      </p:sp>
      <p:sp>
        <p:nvSpPr>
          <p:cNvPr id="4" name="Text 1"/>
          <p:cNvSpPr/>
          <p:nvPr/>
        </p:nvSpPr>
        <p:spPr>
          <a:xfrm>
            <a:off x="1687235" y="772597"/>
            <a:ext cx="5376505" cy="1287780"/>
          </a:xfrm>
          <a:prstGeom prst="rect">
            <a:avLst/>
          </a:prstGeom>
          <a:noFill/>
          <a:ln/>
        </p:spPr>
        <p:txBody>
          <a:bodyPr wrap="square" rtlCol="0" anchor="t"/>
          <a:lstStyle/>
          <a:p>
            <a:pPr marL="0" indent="0">
              <a:lnSpc>
                <a:spcPts val="5070"/>
              </a:lnSpc>
              <a:buNone/>
            </a:pPr>
            <a:r>
              <a:rPr lang="en-US" sz="4056" dirty="0">
                <a:solidFill>
                  <a:srgbClr val="97B8FF"/>
                </a:solidFill>
                <a:latin typeface="Sora" pitchFamily="34" charset="0"/>
                <a:ea typeface="Sora" pitchFamily="34" charset="-122"/>
                <a:cs typeface="Sora" pitchFamily="34" charset="-120"/>
              </a:rPr>
              <a:t>Conclusion and Next Steps</a:t>
            </a:r>
            <a:endParaRPr lang="en-US" sz="4056" dirty="0"/>
          </a:p>
        </p:txBody>
      </p:sp>
      <p:pic>
        <p:nvPicPr>
          <p:cNvPr id="5" name="Image 1" descr="preencoded.png"/>
          <p:cNvPicPr>
            <a:picLocks noChangeAspect="1"/>
          </p:cNvPicPr>
          <p:nvPr/>
        </p:nvPicPr>
        <p:blipFill>
          <a:blip r:embed="rId4"/>
          <a:stretch>
            <a:fillRect/>
          </a:stretch>
        </p:blipFill>
        <p:spPr>
          <a:xfrm>
            <a:off x="11832115" y="60067"/>
            <a:ext cx="2296807" cy="2000310"/>
          </a:xfrm>
          <a:prstGeom prst="rect">
            <a:avLst/>
          </a:prstGeom>
        </p:spPr>
      </p:pic>
      <p:pic>
        <p:nvPicPr>
          <p:cNvPr id="6" name="Image 2" descr="preencoded.png"/>
          <p:cNvPicPr>
            <a:picLocks noChangeAspect="1"/>
          </p:cNvPicPr>
          <p:nvPr/>
        </p:nvPicPr>
        <p:blipFill>
          <a:blip r:embed="rId5"/>
          <a:stretch>
            <a:fillRect/>
          </a:stretch>
        </p:blipFill>
        <p:spPr>
          <a:xfrm>
            <a:off x="1687235" y="2738795"/>
            <a:ext cx="5473303" cy="3382685"/>
          </a:xfrm>
          <a:prstGeom prst="rect">
            <a:avLst/>
          </a:prstGeom>
        </p:spPr>
      </p:pic>
      <p:sp>
        <p:nvSpPr>
          <p:cNvPr id="7" name="Text 2"/>
          <p:cNvSpPr/>
          <p:nvPr/>
        </p:nvSpPr>
        <p:spPr>
          <a:xfrm>
            <a:off x="1687235" y="6379012"/>
            <a:ext cx="2575679" cy="321826"/>
          </a:xfrm>
          <a:prstGeom prst="rect">
            <a:avLst/>
          </a:prstGeom>
          <a:noFill/>
          <a:ln/>
        </p:spPr>
        <p:txBody>
          <a:bodyPr wrap="none" rtlCol="0" anchor="t"/>
          <a:lstStyle/>
          <a:p>
            <a:pPr marL="0" indent="0" algn="l">
              <a:lnSpc>
                <a:spcPts val="2535"/>
              </a:lnSpc>
              <a:buNone/>
            </a:pPr>
            <a:r>
              <a:rPr lang="en-US" sz="2028" dirty="0">
                <a:solidFill>
                  <a:srgbClr val="E0D6DE"/>
                </a:solidFill>
                <a:latin typeface="Sora" pitchFamily="34" charset="0"/>
                <a:ea typeface="Sora" pitchFamily="34" charset="-122"/>
                <a:cs typeface="Sora" pitchFamily="34" charset="-120"/>
              </a:rPr>
              <a:t>Future of SCM</a:t>
            </a:r>
            <a:endParaRPr lang="en-US" sz="2028" dirty="0"/>
          </a:p>
        </p:txBody>
      </p:sp>
      <p:sp>
        <p:nvSpPr>
          <p:cNvPr id="8" name="Text 3"/>
          <p:cNvSpPr/>
          <p:nvPr/>
        </p:nvSpPr>
        <p:spPr>
          <a:xfrm>
            <a:off x="1687235" y="6824424"/>
            <a:ext cx="5473303" cy="989052"/>
          </a:xfrm>
          <a:prstGeom prst="rect">
            <a:avLst/>
          </a:prstGeom>
          <a:noFill/>
          <a:ln/>
        </p:spPr>
        <p:txBody>
          <a:bodyPr wrap="square" rtlCol="0" anchor="t"/>
          <a:lstStyle/>
          <a:p>
            <a:pPr marL="0" indent="0" algn="l">
              <a:lnSpc>
                <a:spcPts val="2596"/>
              </a:lnSpc>
              <a:buNone/>
            </a:pPr>
            <a:r>
              <a:rPr lang="en-US" sz="1623" dirty="0">
                <a:solidFill>
                  <a:srgbClr val="E0D6DE"/>
                </a:solidFill>
                <a:latin typeface="Noto Sans TC" pitchFamily="34" charset="0"/>
                <a:ea typeface="Noto Sans TC" pitchFamily="34" charset="-122"/>
                <a:cs typeface="Noto Sans TC" pitchFamily="34" charset="-120"/>
              </a:rPr>
              <a:t>Emerging technologies like AI, blockchain, and the Internet of Things will further transform supply chain management.</a:t>
            </a:r>
            <a:endParaRPr lang="en-US" sz="1623" dirty="0"/>
          </a:p>
        </p:txBody>
      </p:sp>
      <p:pic>
        <p:nvPicPr>
          <p:cNvPr id="9" name="Image 3" descr="preencoded.png"/>
          <p:cNvPicPr>
            <a:picLocks noChangeAspect="1"/>
          </p:cNvPicPr>
          <p:nvPr/>
        </p:nvPicPr>
        <p:blipFill>
          <a:blip r:embed="rId6"/>
          <a:stretch>
            <a:fillRect/>
          </a:stretch>
        </p:blipFill>
        <p:spPr>
          <a:xfrm>
            <a:off x="7469624" y="2738795"/>
            <a:ext cx="5473422" cy="3382804"/>
          </a:xfrm>
          <a:prstGeom prst="rect">
            <a:avLst/>
          </a:prstGeom>
        </p:spPr>
      </p:pic>
      <p:sp>
        <p:nvSpPr>
          <p:cNvPr id="10" name="Text 4"/>
          <p:cNvSpPr/>
          <p:nvPr/>
        </p:nvSpPr>
        <p:spPr>
          <a:xfrm>
            <a:off x="7469624" y="6379131"/>
            <a:ext cx="3379351" cy="321826"/>
          </a:xfrm>
          <a:prstGeom prst="rect">
            <a:avLst/>
          </a:prstGeom>
          <a:noFill/>
          <a:ln/>
        </p:spPr>
        <p:txBody>
          <a:bodyPr wrap="none" rtlCol="0" anchor="t"/>
          <a:lstStyle/>
          <a:p>
            <a:pPr marL="0" indent="0" algn="l">
              <a:lnSpc>
                <a:spcPts val="2535"/>
              </a:lnSpc>
              <a:buNone/>
            </a:pPr>
            <a:r>
              <a:rPr lang="en-US" sz="2028" dirty="0">
                <a:solidFill>
                  <a:srgbClr val="E0D6DE"/>
                </a:solidFill>
                <a:latin typeface="Sora" pitchFamily="34" charset="0"/>
                <a:ea typeface="Sora" pitchFamily="34" charset="-122"/>
                <a:cs typeface="Sora" pitchFamily="34" charset="-120"/>
              </a:rPr>
              <a:t>Continuous Improvement</a:t>
            </a:r>
            <a:endParaRPr lang="en-US" sz="2028" dirty="0"/>
          </a:p>
        </p:txBody>
      </p:sp>
      <p:sp>
        <p:nvSpPr>
          <p:cNvPr id="11" name="Text 5"/>
          <p:cNvSpPr/>
          <p:nvPr/>
        </p:nvSpPr>
        <p:spPr>
          <a:xfrm>
            <a:off x="7469624" y="6824543"/>
            <a:ext cx="5473422" cy="659368"/>
          </a:xfrm>
          <a:prstGeom prst="rect">
            <a:avLst/>
          </a:prstGeom>
          <a:noFill/>
          <a:ln/>
        </p:spPr>
        <p:txBody>
          <a:bodyPr wrap="square" rtlCol="0" anchor="t"/>
          <a:lstStyle/>
          <a:p>
            <a:pPr marL="0" indent="0" algn="l">
              <a:lnSpc>
                <a:spcPts val="2596"/>
              </a:lnSpc>
              <a:buNone/>
            </a:pPr>
            <a:r>
              <a:rPr lang="en-US" sz="1623" dirty="0">
                <a:solidFill>
                  <a:srgbClr val="E0D6DE"/>
                </a:solidFill>
                <a:latin typeface="Noto Sans TC" pitchFamily="34" charset="0"/>
                <a:ea typeface="Noto Sans TC" pitchFamily="34" charset="-122"/>
                <a:cs typeface="Noto Sans TC" pitchFamily="34" charset="-120"/>
              </a:rPr>
              <a:t>Regularly review and optimize your supply chain processes to stay competitive and adaptable.</a:t>
            </a:r>
            <a:endParaRPr lang="en-US" sz="1623"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chemeClr val="bg1"/>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chemeClr val="tx2"/>
          </a:solidFill>
          <a:ln/>
        </p:spPr>
      </p:sp>
      <p:pic>
        <p:nvPicPr>
          <p:cNvPr id="4" name="Image 1" descr="preencoded.png"/>
          <p:cNvPicPr>
            <a:picLocks noChangeAspect="1"/>
          </p:cNvPicPr>
          <p:nvPr/>
        </p:nvPicPr>
        <p:blipFill>
          <a:blip r:embed="rId4"/>
          <a:stretch>
            <a:fillRect/>
          </a:stretch>
        </p:blipFill>
        <p:spPr>
          <a:xfrm>
            <a:off x="12110397" y="-287098"/>
            <a:ext cx="2296807" cy="2180152"/>
          </a:xfrm>
          <a:prstGeom prst="rect">
            <a:avLst/>
          </a:prstGeom>
        </p:spPr>
      </p:pic>
      <p:sp>
        <p:nvSpPr>
          <p:cNvPr id="5" name="Text 1"/>
          <p:cNvSpPr/>
          <p:nvPr/>
        </p:nvSpPr>
        <p:spPr>
          <a:xfrm>
            <a:off x="178237" y="1316672"/>
            <a:ext cx="12902327" cy="1543050"/>
          </a:xfrm>
          <a:prstGeom prst="rect">
            <a:avLst/>
          </a:prstGeom>
          <a:noFill/>
          <a:ln/>
        </p:spPr>
        <p:txBody>
          <a:bodyPr wrap="square" rtlCol="0" anchor="t"/>
          <a:lstStyle/>
          <a:p>
            <a:pPr marL="0" indent="0">
              <a:lnSpc>
                <a:spcPts val="6075"/>
              </a:lnSpc>
              <a:buNone/>
            </a:pPr>
            <a:r>
              <a:rPr lang="en-US" sz="4860" dirty="0">
                <a:solidFill>
                  <a:srgbClr val="97B8FF"/>
                </a:solidFill>
                <a:latin typeface="Sora" pitchFamily="34" charset="0"/>
                <a:ea typeface="Sora" pitchFamily="34" charset="-122"/>
                <a:cs typeface="Sora" pitchFamily="34" charset="-120"/>
              </a:rPr>
              <a:t>Key Challenges in Supply Chain Management</a:t>
            </a:r>
            <a:endParaRPr lang="en-US" sz="4860" dirty="0"/>
          </a:p>
        </p:txBody>
      </p:sp>
      <p:sp>
        <p:nvSpPr>
          <p:cNvPr id="6" name="Text 2"/>
          <p:cNvSpPr/>
          <p:nvPr/>
        </p:nvSpPr>
        <p:spPr>
          <a:xfrm>
            <a:off x="864037" y="4698802"/>
            <a:ext cx="3086100" cy="385763"/>
          </a:xfrm>
          <a:prstGeom prst="rect">
            <a:avLst/>
          </a:prstGeom>
          <a:noFill/>
          <a:ln/>
        </p:spPr>
        <p:txBody>
          <a:bodyPr wrap="none" rtlCol="0" anchor="t"/>
          <a:lstStyle/>
          <a:p>
            <a:pPr marL="0" indent="0">
              <a:lnSpc>
                <a:spcPts val="3038"/>
              </a:lnSpc>
              <a:buNone/>
            </a:pPr>
            <a:r>
              <a:rPr lang="en-US" sz="2430" dirty="0">
                <a:solidFill>
                  <a:srgbClr val="97B8FF"/>
                </a:solidFill>
                <a:latin typeface="Sora" pitchFamily="34" charset="0"/>
                <a:ea typeface="Sora" pitchFamily="34" charset="-122"/>
                <a:cs typeface="Sora" pitchFamily="34" charset="-120"/>
              </a:rPr>
              <a:t>Visibility</a:t>
            </a:r>
            <a:endParaRPr lang="en-US" sz="2430" dirty="0"/>
          </a:p>
        </p:txBody>
      </p:sp>
      <p:sp>
        <p:nvSpPr>
          <p:cNvPr id="7" name="Text 3"/>
          <p:cNvSpPr/>
          <p:nvPr/>
        </p:nvSpPr>
        <p:spPr>
          <a:xfrm>
            <a:off x="864037" y="5331381"/>
            <a:ext cx="3898821" cy="1580198"/>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Gaining real-time visibility into inventory levels, order status, and shipment tracking across the entire supply chain.</a:t>
            </a:r>
            <a:endParaRPr lang="en-US" sz="1944" dirty="0"/>
          </a:p>
        </p:txBody>
      </p:sp>
      <p:sp>
        <p:nvSpPr>
          <p:cNvPr id="8" name="Text 4"/>
          <p:cNvSpPr/>
          <p:nvPr/>
        </p:nvSpPr>
        <p:spPr>
          <a:xfrm>
            <a:off x="5372695" y="4698802"/>
            <a:ext cx="3086100" cy="385763"/>
          </a:xfrm>
          <a:prstGeom prst="rect">
            <a:avLst/>
          </a:prstGeom>
          <a:noFill/>
          <a:ln/>
        </p:spPr>
        <p:txBody>
          <a:bodyPr wrap="none" rtlCol="0" anchor="t"/>
          <a:lstStyle/>
          <a:p>
            <a:pPr marL="0" indent="0">
              <a:lnSpc>
                <a:spcPts val="3038"/>
              </a:lnSpc>
              <a:buNone/>
            </a:pPr>
            <a:r>
              <a:rPr lang="en-US" sz="2430" dirty="0">
                <a:solidFill>
                  <a:srgbClr val="97B8FF"/>
                </a:solidFill>
                <a:latin typeface="Sora" pitchFamily="34" charset="0"/>
                <a:ea typeface="Sora" pitchFamily="34" charset="-122"/>
                <a:cs typeface="Sora" pitchFamily="34" charset="-120"/>
              </a:rPr>
              <a:t>Collaboration</a:t>
            </a:r>
            <a:endParaRPr lang="en-US" sz="2430" dirty="0"/>
          </a:p>
        </p:txBody>
      </p:sp>
      <p:sp>
        <p:nvSpPr>
          <p:cNvPr id="9" name="Text 5"/>
          <p:cNvSpPr/>
          <p:nvPr/>
        </p:nvSpPr>
        <p:spPr>
          <a:xfrm>
            <a:off x="5372695" y="5331381"/>
            <a:ext cx="3898821" cy="1975247"/>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Fostering effective communication and coordination between suppliers, manufacturers, logistics providers, and customers.</a:t>
            </a:r>
            <a:endParaRPr lang="en-US" sz="1944" dirty="0"/>
          </a:p>
        </p:txBody>
      </p:sp>
      <p:sp>
        <p:nvSpPr>
          <p:cNvPr id="10" name="Text 6"/>
          <p:cNvSpPr/>
          <p:nvPr/>
        </p:nvSpPr>
        <p:spPr>
          <a:xfrm>
            <a:off x="9881354" y="4698802"/>
            <a:ext cx="3086100" cy="385763"/>
          </a:xfrm>
          <a:prstGeom prst="rect">
            <a:avLst/>
          </a:prstGeom>
          <a:noFill/>
          <a:ln/>
        </p:spPr>
        <p:txBody>
          <a:bodyPr wrap="none" rtlCol="0" anchor="t"/>
          <a:lstStyle/>
          <a:p>
            <a:pPr marL="0" indent="0">
              <a:lnSpc>
                <a:spcPts val="3038"/>
              </a:lnSpc>
              <a:buNone/>
            </a:pPr>
            <a:r>
              <a:rPr lang="en-US" sz="2430" dirty="0">
                <a:solidFill>
                  <a:srgbClr val="97B8FF"/>
                </a:solidFill>
                <a:latin typeface="Sora" pitchFamily="34" charset="0"/>
                <a:ea typeface="Sora" pitchFamily="34" charset="-122"/>
                <a:cs typeface="Sora" pitchFamily="34" charset="-120"/>
              </a:rPr>
              <a:t>Responsiveness</a:t>
            </a:r>
            <a:endParaRPr lang="en-US" sz="2430" dirty="0"/>
          </a:p>
        </p:txBody>
      </p:sp>
      <p:sp>
        <p:nvSpPr>
          <p:cNvPr id="11" name="Text 7"/>
          <p:cNvSpPr/>
          <p:nvPr/>
        </p:nvSpPr>
        <p:spPr>
          <a:xfrm>
            <a:off x="9881354" y="5331381"/>
            <a:ext cx="3898821" cy="1580198"/>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Quickly adapting to changes in demand, disruptions, and other unexpected events to minimize impact on operations.</a:t>
            </a:r>
            <a:endParaRPr lang="en-US" sz="1944" dirty="0"/>
          </a:p>
        </p:txBody>
      </p:sp>
      <p:pic>
        <p:nvPicPr>
          <p:cNvPr id="12"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chemeClr val="accent5">
            <a:alpha val="88000"/>
          </a:schemeClr>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0321"/>
            <a:ext cx="14630400" cy="8229600"/>
          </a:xfrm>
          <a:prstGeom prst="rect">
            <a:avLst/>
          </a:prstGeom>
          <a:solidFill>
            <a:schemeClr val="tx2">
              <a:alpha val="97000"/>
            </a:scheme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rcRect b="12787"/>
          <a:stretch/>
        </p:blipFill>
        <p:spPr>
          <a:xfrm>
            <a:off x="0" y="0"/>
            <a:ext cx="5486400" cy="8229600"/>
          </a:xfrm>
          <a:prstGeom prst="rect">
            <a:avLst/>
          </a:prstGeom>
        </p:spPr>
      </p:pic>
      <p:pic>
        <p:nvPicPr>
          <p:cNvPr id="6" name="Image 3" descr="preencoded.png"/>
          <p:cNvPicPr>
            <a:picLocks noChangeAspect="1"/>
          </p:cNvPicPr>
          <p:nvPr/>
        </p:nvPicPr>
        <p:blipFill>
          <a:blip r:embed="rId6"/>
          <a:stretch>
            <a:fillRect/>
          </a:stretch>
        </p:blipFill>
        <p:spPr>
          <a:xfrm>
            <a:off x="12077700" y="16668"/>
            <a:ext cx="2327077" cy="1901032"/>
          </a:xfrm>
          <a:prstGeom prst="rect">
            <a:avLst/>
          </a:prstGeom>
        </p:spPr>
      </p:pic>
      <p:sp>
        <p:nvSpPr>
          <p:cNvPr id="7" name="Text 1"/>
          <p:cNvSpPr/>
          <p:nvPr/>
        </p:nvSpPr>
        <p:spPr>
          <a:xfrm>
            <a:off x="5672138" y="1201678"/>
            <a:ext cx="7934325" cy="1080135"/>
          </a:xfrm>
          <a:prstGeom prst="rect">
            <a:avLst/>
          </a:prstGeom>
          <a:noFill/>
          <a:ln/>
        </p:spPr>
        <p:txBody>
          <a:bodyPr wrap="square" rtlCol="0" anchor="t"/>
          <a:lstStyle/>
          <a:p>
            <a:pPr marL="0" indent="0">
              <a:lnSpc>
                <a:spcPts val="4253"/>
              </a:lnSpc>
              <a:buNone/>
            </a:pPr>
            <a:r>
              <a:rPr lang="en-US" sz="3402" dirty="0">
                <a:solidFill>
                  <a:srgbClr val="97B8FF"/>
                </a:solidFill>
                <a:latin typeface="Sora" pitchFamily="34" charset="0"/>
                <a:ea typeface="Sora" pitchFamily="34" charset="-122"/>
                <a:cs typeface="Sora" pitchFamily="34" charset="-120"/>
              </a:rPr>
              <a:t>Benefits of Implementing Supply Chain Management Applications</a:t>
            </a:r>
            <a:endParaRPr lang="en-US" sz="3402" dirty="0"/>
          </a:p>
        </p:txBody>
      </p:sp>
      <p:sp>
        <p:nvSpPr>
          <p:cNvPr id="8" name="Shape 2"/>
          <p:cNvSpPr/>
          <p:nvPr/>
        </p:nvSpPr>
        <p:spPr>
          <a:xfrm>
            <a:off x="6091238" y="3411855"/>
            <a:ext cx="388739" cy="388739"/>
          </a:xfrm>
          <a:prstGeom prst="roundRect">
            <a:avLst>
              <a:gd name="adj" fmla="val 6669"/>
            </a:avLst>
          </a:prstGeom>
          <a:solidFill>
            <a:srgbClr val="26262B"/>
          </a:solidFill>
          <a:ln/>
        </p:spPr>
      </p:sp>
      <p:sp>
        <p:nvSpPr>
          <p:cNvPr id="9" name="Text 3"/>
          <p:cNvSpPr/>
          <p:nvPr/>
        </p:nvSpPr>
        <p:spPr>
          <a:xfrm>
            <a:off x="6230779" y="3476625"/>
            <a:ext cx="109657" cy="259199"/>
          </a:xfrm>
          <a:prstGeom prst="rect">
            <a:avLst/>
          </a:prstGeom>
          <a:noFill/>
          <a:ln/>
        </p:spPr>
        <p:txBody>
          <a:bodyPr wrap="none" rtlCol="0" anchor="t"/>
          <a:lstStyle/>
          <a:p>
            <a:pPr marL="0" indent="0" algn="ctr">
              <a:lnSpc>
                <a:spcPts val="2041"/>
              </a:lnSpc>
              <a:buNone/>
            </a:pPr>
            <a:r>
              <a:rPr lang="en-US" sz="2041" dirty="0">
                <a:solidFill>
                  <a:srgbClr val="E0D6DE"/>
                </a:solidFill>
                <a:latin typeface="Sora" pitchFamily="34" charset="0"/>
                <a:ea typeface="Sora" pitchFamily="34" charset="-122"/>
                <a:cs typeface="Sora" pitchFamily="34" charset="-120"/>
              </a:rPr>
              <a:t>1</a:t>
            </a:r>
            <a:endParaRPr lang="en-US" sz="2041" dirty="0"/>
          </a:p>
        </p:txBody>
      </p:sp>
      <p:sp>
        <p:nvSpPr>
          <p:cNvPr id="10" name="Text 4"/>
          <p:cNvSpPr/>
          <p:nvPr/>
        </p:nvSpPr>
        <p:spPr>
          <a:xfrm>
            <a:off x="6652736" y="3411855"/>
            <a:ext cx="2189917" cy="269915"/>
          </a:xfrm>
          <a:prstGeom prst="rect">
            <a:avLst/>
          </a:prstGeom>
          <a:noFill/>
          <a:ln/>
        </p:spPr>
        <p:txBody>
          <a:bodyPr wrap="none" rtlCol="0" anchor="t"/>
          <a:lstStyle/>
          <a:p>
            <a:pPr marL="0" indent="0">
              <a:lnSpc>
                <a:spcPts val="2126"/>
              </a:lnSpc>
              <a:buNone/>
            </a:pPr>
            <a:r>
              <a:rPr lang="en-US" sz="1701" dirty="0">
                <a:solidFill>
                  <a:srgbClr val="E0D6DE"/>
                </a:solidFill>
                <a:latin typeface="Sora" pitchFamily="34" charset="0"/>
                <a:ea typeface="Sora" pitchFamily="34" charset="-122"/>
                <a:cs typeface="Sora" pitchFamily="34" charset="-120"/>
              </a:rPr>
              <a:t>Improved Efficiency</a:t>
            </a:r>
            <a:endParaRPr lang="en-US" sz="1701" dirty="0"/>
          </a:p>
        </p:txBody>
      </p:sp>
      <p:sp>
        <p:nvSpPr>
          <p:cNvPr id="11" name="Text 5"/>
          <p:cNvSpPr/>
          <p:nvPr/>
        </p:nvSpPr>
        <p:spPr>
          <a:xfrm>
            <a:off x="6652736" y="3785354"/>
            <a:ext cx="7372826" cy="276582"/>
          </a:xfrm>
          <a:prstGeom prst="rect">
            <a:avLst/>
          </a:prstGeom>
          <a:noFill/>
          <a:ln/>
        </p:spPr>
        <p:txBody>
          <a:bodyPr wrap="non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Streamline processes, reduce manual tasks, and optimize resource utilization.</a:t>
            </a:r>
            <a:endParaRPr lang="en-US" sz="1361" dirty="0"/>
          </a:p>
        </p:txBody>
      </p:sp>
      <p:sp>
        <p:nvSpPr>
          <p:cNvPr id="12" name="Shape 6"/>
          <p:cNvSpPr/>
          <p:nvPr/>
        </p:nvSpPr>
        <p:spPr>
          <a:xfrm>
            <a:off x="6091238" y="4429006"/>
            <a:ext cx="388739" cy="388739"/>
          </a:xfrm>
          <a:prstGeom prst="roundRect">
            <a:avLst>
              <a:gd name="adj" fmla="val 6669"/>
            </a:avLst>
          </a:prstGeom>
          <a:solidFill>
            <a:srgbClr val="26262B"/>
          </a:solidFill>
          <a:ln/>
        </p:spPr>
      </p:sp>
      <p:sp>
        <p:nvSpPr>
          <p:cNvPr id="13" name="Text 7"/>
          <p:cNvSpPr/>
          <p:nvPr/>
        </p:nvSpPr>
        <p:spPr>
          <a:xfrm>
            <a:off x="6204823" y="4493776"/>
            <a:ext cx="161568" cy="259199"/>
          </a:xfrm>
          <a:prstGeom prst="rect">
            <a:avLst/>
          </a:prstGeom>
          <a:noFill/>
          <a:ln/>
        </p:spPr>
        <p:txBody>
          <a:bodyPr wrap="none" rtlCol="0" anchor="t"/>
          <a:lstStyle/>
          <a:p>
            <a:pPr marL="0" indent="0" algn="ctr">
              <a:lnSpc>
                <a:spcPts val="2041"/>
              </a:lnSpc>
              <a:buNone/>
            </a:pPr>
            <a:r>
              <a:rPr lang="en-US" sz="2041" dirty="0">
                <a:solidFill>
                  <a:srgbClr val="E0D6DE"/>
                </a:solidFill>
                <a:latin typeface="Sora" pitchFamily="34" charset="0"/>
                <a:ea typeface="Sora" pitchFamily="34" charset="-122"/>
                <a:cs typeface="Sora" pitchFamily="34" charset="-120"/>
              </a:rPr>
              <a:t>2</a:t>
            </a:r>
            <a:endParaRPr lang="en-US" sz="2041" dirty="0"/>
          </a:p>
        </p:txBody>
      </p:sp>
      <p:sp>
        <p:nvSpPr>
          <p:cNvPr id="14" name="Text 8"/>
          <p:cNvSpPr/>
          <p:nvPr/>
        </p:nvSpPr>
        <p:spPr>
          <a:xfrm>
            <a:off x="6652736" y="4429006"/>
            <a:ext cx="2160270" cy="269915"/>
          </a:xfrm>
          <a:prstGeom prst="rect">
            <a:avLst/>
          </a:prstGeom>
          <a:noFill/>
          <a:ln/>
        </p:spPr>
        <p:txBody>
          <a:bodyPr wrap="none" rtlCol="0" anchor="t"/>
          <a:lstStyle/>
          <a:p>
            <a:pPr marL="0" indent="0">
              <a:lnSpc>
                <a:spcPts val="2126"/>
              </a:lnSpc>
              <a:buNone/>
            </a:pPr>
            <a:r>
              <a:rPr lang="en-US" sz="1701" dirty="0">
                <a:solidFill>
                  <a:srgbClr val="E0D6DE"/>
                </a:solidFill>
                <a:latin typeface="Sora" pitchFamily="34" charset="0"/>
                <a:ea typeface="Sora" pitchFamily="34" charset="-122"/>
                <a:cs typeface="Sora" pitchFamily="34" charset="-120"/>
              </a:rPr>
              <a:t>Cost Savings</a:t>
            </a:r>
            <a:endParaRPr lang="en-US" sz="1701" dirty="0"/>
          </a:p>
        </p:txBody>
      </p:sp>
      <p:sp>
        <p:nvSpPr>
          <p:cNvPr id="15" name="Text 9"/>
          <p:cNvSpPr/>
          <p:nvPr/>
        </p:nvSpPr>
        <p:spPr>
          <a:xfrm>
            <a:off x="6652736" y="4802505"/>
            <a:ext cx="7372826" cy="553164"/>
          </a:xfrm>
          <a:prstGeom prst="rect">
            <a:avLst/>
          </a:prstGeom>
          <a:noFill/>
          <a:ln/>
        </p:spPr>
        <p:txBody>
          <a:bodyPr wrap="squar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Decrease inventory carrying costs, transportation expenses, and overall operational expenditures.</a:t>
            </a:r>
            <a:endParaRPr lang="en-US" sz="1361" dirty="0"/>
          </a:p>
        </p:txBody>
      </p:sp>
      <p:sp>
        <p:nvSpPr>
          <p:cNvPr id="16" name="Shape 10"/>
          <p:cNvSpPr/>
          <p:nvPr/>
        </p:nvSpPr>
        <p:spPr>
          <a:xfrm>
            <a:off x="6091238" y="5722739"/>
            <a:ext cx="388739" cy="388739"/>
          </a:xfrm>
          <a:prstGeom prst="roundRect">
            <a:avLst>
              <a:gd name="adj" fmla="val 6669"/>
            </a:avLst>
          </a:prstGeom>
          <a:solidFill>
            <a:srgbClr val="26262B"/>
          </a:solidFill>
          <a:ln/>
        </p:spPr>
      </p:sp>
      <p:sp>
        <p:nvSpPr>
          <p:cNvPr id="17" name="Text 11"/>
          <p:cNvSpPr/>
          <p:nvPr/>
        </p:nvSpPr>
        <p:spPr>
          <a:xfrm>
            <a:off x="6205180" y="5787509"/>
            <a:ext cx="160734" cy="259199"/>
          </a:xfrm>
          <a:prstGeom prst="rect">
            <a:avLst/>
          </a:prstGeom>
          <a:noFill/>
          <a:ln/>
        </p:spPr>
        <p:txBody>
          <a:bodyPr wrap="none" rtlCol="0" anchor="t"/>
          <a:lstStyle/>
          <a:p>
            <a:pPr marL="0" indent="0" algn="ctr">
              <a:lnSpc>
                <a:spcPts val="2041"/>
              </a:lnSpc>
              <a:buNone/>
            </a:pPr>
            <a:r>
              <a:rPr lang="en-US" sz="2041" dirty="0">
                <a:solidFill>
                  <a:srgbClr val="E0D6DE"/>
                </a:solidFill>
                <a:latin typeface="Sora" pitchFamily="34" charset="0"/>
                <a:ea typeface="Sora" pitchFamily="34" charset="-122"/>
                <a:cs typeface="Sora" pitchFamily="34" charset="-120"/>
              </a:rPr>
              <a:t>3</a:t>
            </a:r>
            <a:endParaRPr lang="en-US" sz="2041" dirty="0"/>
          </a:p>
        </p:txBody>
      </p:sp>
      <p:sp>
        <p:nvSpPr>
          <p:cNvPr id="18" name="Text 12"/>
          <p:cNvSpPr/>
          <p:nvPr/>
        </p:nvSpPr>
        <p:spPr>
          <a:xfrm>
            <a:off x="6652736" y="5722739"/>
            <a:ext cx="3109555" cy="269915"/>
          </a:xfrm>
          <a:prstGeom prst="rect">
            <a:avLst/>
          </a:prstGeom>
          <a:noFill/>
          <a:ln/>
        </p:spPr>
        <p:txBody>
          <a:bodyPr wrap="none" rtlCol="0" anchor="t"/>
          <a:lstStyle/>
          <a:p>
            <a:pPr marL="0" indent="0">
              <a:lnSpc>
                <a:spcPts val="2126"/>
              </a:lnSpc>
              <a:buNone/>
            </a:pPr>
            <a:r>
              <a:rPr lang="en-US" sz="1701" dirty="0">
                <a:solidFill>
                  <a:srgbClr val="E0D6DE"/>
                </a:solidFill>
                <a:latin typeface="Sora" pitchFamily="34" charset="0"/>
                <a:ea typeface="Sora" pitchFamily="34" charset="-122"/>
                <a:cs typeface="Sora" pitchFamily="34" charset="-120"/>
              </a:rPr>
              <a:t>Enhanced Customer Service</a:t>
            </a:r>
            <a:endParaRPr lang="en-US" sz="1701" dirty="0"/>
          </a:p>
        </p:txBody>
      </p:sp>
      <p:sp>
        <p:nvSpPr>
          <p:cNvPr id="19" name="Text 13"/>
          <p:cNvSpPr/>
          <p:nvPr/>
        </p:nvSpPr>
        <p:spPr>
          <a:xfrm>
            <a:off x="6652736" y="6096238"/>
            <a:ext cx="7372826" cy="553164"/>
          </a:xfrm>
          <a:prstGeom prst="rect">
            <a:avLst/>
          </a:prstGeom>
          <a:noFill/>
          <a:ln/>
        </p:spPr>
        <p:txBody>
          <a:bodyPr wrap="squar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Faster order fulfillment, better visibility into delivery status, and increased customer satisfaction.</a:t>
            </a:r>
            <a:endParaRPr lang="en-US" sz="1361" dirty="0"/>
          </a:p>
        </p:txBody>
      </p:sp>
      <p:sp>
        <p:nvSpPr>
          <p:cNvPr id="20" name="Shape 14"/>
          <p:cNvSpPr/>
          <p:nvPr/>
        </p:nvSpPr>
        <p:spPr>
          <a:xfrm>
            <a:off x="6091238" y="7016472"/>
            <a:ext cx="388739" cy="388739"/>
          </a:xfrm>
          <a:prstGeom prst="roundRect">
            <a:avLst>
              <a:gd name="adj" fmla="val 6669"/>
            </a:avLst>
          </a:prstGeom>
          <a:solidFill>
            <a:srgbClr val="26262B"/>
          </a:solidFill>
          <a:ln/>
        </p:spPr>
      </p:sp>
      <p:sp>
        <p:nvSpPr>
          <p:cNvPr id="21" name="Text 15"/>
          <p:cNvSpPr/>
          <p:nvPr/>
        </p:nvSpPr>
        <p:spPr>
          <a:xfrm>
            <a:off x="6201013" y="7081242"/>
            <a:ext cx="169069" cy="259199"/>
          </a:xfrm>
          <a:prstGeom prst="rect">
            <a:avLst/>
          </a:prstGeom>
          <a:noFill/>
          <a:ln/>
        </p:spPr>
        <p:txBody>
          <a:bodyPr wrap="none" rtlCol="0" anchor="t"/>
          <a:lstStyle/>
          <a:p>
            <a:pPr marL="0" indent="0" algn="ctr">
              <a:lnSpc>
                <a:spcPts val="2041"/>
              </a:lnSpc>
              <a:buNone/>
            </a:pPr>
            <a:r>
              <a:rPr lang="en-US" sz="2041" dirty="0">
                <a:solidFill>
                  <a:srgbClr val="E0D6DE"/>
                </a:solidFill>
                <a:latin typeface="Sora" pitchFamily="34" charset="0"/>
                <a:ea typeface="Sora" pitchFamily="34" charset="-122"/>
                <a:cs typeface="Sora" pitchFamily="34" charset="-120"/>
              </a:rPr>
              <a:t>4</a:t>
            </a:r>
            <a:endParaRPr lang="en-US" sz="2041" dirty="0"/>
          </a:p>
        </p:txBody>
      </p:sp>
      <p:sp>
        <p:nvSpPr>
          <p:cNvPr id="22" name="Text 16"/>
          <p:cNvSpPr/>
          <p:nvPr/>
        </p:nvSpPr>
        <p:spPr>
          <a:xfrm>
            <a:off x="6652736" y="7016472"/>
            <a:ext cx="2483644" cy="269915"/>
          </a:xfrm>
          <a:prstGeom prst="rect">
            <a:avLst/>
          </a:prstGeom>
          <a:noFill/>
          <a:ln/>
        </p:spPr>
        <p:txBody>
          <a:bodyPr wrap="none" rtlCol="0" anchor="t"/>
          <a:lstStyle/>
          <a:p>
            <a:pPr marL="0" indent="0">
              <a:lnSpc>
                <a:spcPts val="2126"/>
              </a:lnSpc>
              <a:buNone/>
            </a:pPr>
            <a:r>
              <a:rPr lang="en-US" sz="1701" dirty="0">
                <a:solidFill>
                  <a:srgbClr val="E0D6DE"/>
                </a:solidFill>
                <a:latin typeface="Sora" pitchFamily="34" charset="0"/>
                <a:ea typeface="Sora" pitchFamily="34" charset="-122"/>
                <a:cs typeface="Sora" pitchFamily="34" charset="-120"/>
              </a:rPr>
              <a:t>Data-Driven Decisions</a:t>
            </a:r>
            <a:endParaRPr lang="en-US" sz="1701" dirty="0"/>
          </a:p>
        </p:txBody>
      </p:sp>
      <p:sp>
        <p:nvSpPr>
          <p:cNvPr id="23" name="Text 17"/>
          <p:cNvSpPr/>
          <p:nvPr/>
        </p:nvSpPr>
        <p:spPr>
          <a:xfrm>
            <a:off x="6652736" y="7389971"/>
            <a:ext cx="7372826" cy="276582"/>
          </a:xfrm>
          <a:prstGeom prst="rect">
            <a:avLst/>
          </a:prstGeom>
          <a:noFill/>
          <a:ln/>
        </p:spPr>
        <p:txBody>
          <a:bodyPr wrap="non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Leverage real-time analytics to make informed, strategic choices about the supply chain.</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chemeClr val="bg1"/>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281041"/>
          </a:xfrm>
          <a:prstGeom prst="rect">
            <a:avLst/>
          </a:prstGeom>
          <a:solidFill>
            <a:schemeClr val="tx2"/>
          </a:solidFill>
          <a:ln/>
        </p:spPr>
      </p:sp>
      <p:pic>
        <p:nvPicPr>
          <p:cNvPr id="4" name="Image 1" descr="preencoded.png"/>
          <p:cNvPicPr>
            <a:picLocks noChangeAspect="1"/>
          </p:cNvPicPr>
          <p:nvPr/>
        </p:nvPicPr>
        <p:blipFill>
          <a:blip r:embed="rId4"/>
          <a:stretch>
            <a:fillRect/>
          </a:stretch>
        </p:blipFill>
        <p:spPr>
          <a:xfrm>
            <a:off x="9144000" y="0"/>
            <a:ext cx="5486400" cy="9281041"/>
          </a:xfrm>
          <a:prstGeom prst="rect">
            <a:avLst/>
          </a:prstGeom>
        </p:spPr>
      </p:pic>
      <p:pic>
        <p:nvPicPr>
          <p:cNvPr id="5" name="Image 2" descr="preencoded.png"/>
          <p:cNvPicPr>
            <a:picLocks noChangeAspect="1"/>
          </p:cNvPicPr>
          <p:nvPr/>
        </p:nvPicPr>
        <p:blipFill>
          <a:blip r:embed="rId5"/>
          <a:stretch>
            <a:fillRect/>
          </a:stretch>
        </p:blipFill>
        <p:spPr>
          <a:xfrm>
            <a:off x="9143998" y="3348752"/>
            <a:ext cx="5486401" cy="3475434"/>
          </a:xfrm>
          <a:prstGeom prst="rect">
            <a:avLst/>
          </a:prstGeom>
        </p:spPr>
      </p:pic>
      <p:pic>
        <p:nvPicPr>
          <p:cNvPr id="6" name="Image 3" descr="preencoded.png"/>
          <p:cNvPicPr>
            <a:picLocks noChangeAspect="1"/>
          </p:cNvPicPr>
          <p:nvPr/>
        </p:nvPicPr>
        <p:blipFill>
          <a:blip r:embed="rId6"/>
          <a:stretch>
            <a:fillRect/>
          </a:stretch>
        </p:blipFill>
        <p:spPr>
          <a:xfrm>
            <a:off x="604837" y="475178"/>
            <a:ext cx="1401723" cy="1401723"/>
          </a:xfrm>
          <a:prstGeom prst="rect">
            <a:avLst/>
          </a:prstGeom>
        </p:spPr>
      </p:pic>
      <p:sp>
        <p:nvSpPr>
          <p:cNvPr id="7" name="Text 1"/>
          <p:cNvSpPr/>
          <p:nvPr/>
        </p:nvSpPr>
        <p:spPr>
          <a:xfrm>
            <a:off x="604837" y="2136100"/>
            <a:ext cx="7934325" cy="1080135"/>
          </a:xfrm>
          <a:prstGeom prst="rect">
            <a:avLst/>
          </a:prstGeom>
          <a:noFill/>
          <a:ln/>
        </p:spPr>
        <p:txBody>
          <a:bodyPr wrap="square" rtlCol="0" anchor="t"/>
          <a:lstStyle/>
          <a:p>
            <a:pPr marL="0" indent="0">
              <a:lnSpc>
                <a:spcPts val="4253"/>
              </a:lnSpc>
              <a:buNone/>
            </a:pPr>
            <a:r>
              <a:rPr lang="en-US" sz="3402" dirty="0">
                <a:solidFill>
                  <a:srgbClr val="97B8FF"/>
                </a:solidFill>
                <a:latin typeface="Sora" pitchFamily="34" charset="0"/>
                <a:ea typeface="Sora" pitchFamily="34" charset="-122"/>
                <a:cs typeface="Sora" pitchFamily="34" charset="-120"/>
              </a:rPr>
              <a:t>Selecting the Right Supply Chain Management Solution</a:t>
            </a:r>
            <a:endParaRPr lang="en-US" sz="3402" dirty="0"/>
          </a:p>
        </p:txBody>
      </p:sp>
      <p:sp>
        <p:nvSpPr>
          <p:cNvPr id="8" name="Shape 2"/>
          <p:cNvSpPr/>
          <p:nvPr/>
        </p:nvSpPr>
        <p:spPr>
          <a:xfrm>
            <a:off x="604837" y="3475434"/>
            <a:ext cx="7934325" cy="995601"/>
          </a:xfrm>
          <a:prstGeom prst="roundRect">
            <a:avLst>
              <a:gd name="adj" fmla="val 2604"/>
            </a:avLst>
          </a:prstGeom>
          <a:solidFill>
            <a:srgbClr val="26262B"/>
          </a:solidFill>
          <a:ln/>
        </p:spPr>
      </p:sp>
      <p:sp>
        <p:nvSpPr>
          <p:cNvPr id="9" name="Text 3"/>
          <p:cNvSpPr/>
          <p:nvPr/>
        </p:nvSpPr>
        <p:spPr>
          <a:xfrm>
            <a:off x="777597" y="3648194"/>
            <a:ext cx="2160270" cy="269915"/>
          </a:xfrm>
          <a:prstGeom prst="rect">
            <a:avLst/>
          </a:prstGeom>
          <a:noFill/>
          <a:ln/>
        </p:spPr>
        <p:txBody>
          <a:bodyPr wrap="none" rtlCol="0" anchor="t"/>
          <a:lstStyle/>
          <a:p>
            <a:pPr marL="0" indent="0">
              <a:lnSpc>
                <a:spcPts val="2126"/>
              </a:lnSpc>
              <a:buNone/>
            </a:pPr>
            <a:r>
              <a:rPr lang="en-US" sz="1701" dirty="0">
                <a:solidFill>
                  <a:srgbClr val="E0D6DE"/>
                </a:solidFill>
                <a:latin typeface="Sora" pitchFamily="34" charset="0"/>
                <a:ea typeface="Sora" pitchFamily="34" charset="-122"/>
                <a:cs typeface="Sora" pitchFamily="34" charset="-120"/>
              </a:rPr>
              <a:t>Identify Needs</a:t>
            </a:r>
            <a:endParaRPr lang="en-US" sz="1701" dirty="0"/>
          </a:p>
        </p:txBody>
      </p:sp>
      <p:sp>
        <p:nvSpPr>
          <p:cNvPr id="10" name="Text 4"/>
          <p:cNvSpPr/>
          <p:nvPr/>
        </p:nvSpPr>
        <p:spPr>
          <a:xfrm>
            <a:off x="777597" y="4021693"/>
            <a:ext cx="7588806" cy="276582"/>
          </a:xfrm>
          <a:prstGeom prst="rect">
            <a:avLst/>
          </a:prstGeom>
          <a:noFill/>
          <a:ln/>
        </p:spPr>
        <p:txBody>
          <a:bodyPr wrap="non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Thoroughly assess your organization's specific supply chain requirements and pain points.</a:t>
            </a:r>
            <a:endParaRPr lang="en-US" sz="1361" dirty="0"/>
          </a:p>
        </p:txBody>
      </p:sp>
      <p:sp>
        <p:nvSpPr>
          <p:cNvPr id="11" name="Shape 5"/>
          <p:cNvSpPr/>
          <p:nvPr/>
        </p:nvSpPr>
        <p:spPr>
          <a:xfrm>
            <a:off x="604837" y="4643795"/>
            <a:ext cx="7934325" cy="1272183"/>
          </a:xfrm>
          <a:prstGeom prst="roundRect">
            <a:avLst>
              <a:gd name="adj" fmla="val 2038"/>
            </a:avLst>
          </a:prstGeom>
          <a:solidFill>
            <a:srgbClr val="26262B"/>
          </a:solidFill>
          <a:ln/>
        </p:spPr>
      </p:sp>
      <p:sp>
        <p:nvSpPr>
          <p:cNvPr id="12" name="Text 6"/>
          <p:cNvSpPr/>
          <p:nvPr/>
        </p:nvSpPr>
        <p:spPr>
          <a:xfrm>
            <a:off x="777597" y="4816554"/>
            <a:ext cx="2160270" cy="269915"/>
          </a:xfrm>
          <a:prstGeom prst="rect">
            <a:avLst/>
          </a:prstGeom>
          <a:noFill/>
          <a:ln/>
        </p:spPr>
        <p:txBody>
          <a:bodyPr wrap="none" rtlCol="0" anchor="t"/>
          <a:lstStyle/>
          <a:p>
            <a:pPr marL="0" indent="0">
              <a:lnSpc>
                <a:spcPts val="2126"/>
              </a:lnSpc>
              <a:buNone/>
            </a:pPr>
            <a:r>
              <a:rPr lang="en-US" sz="1701" dirty="0">
                <a:solidFill>
                  <a:srgbClr val="E0D6DE"/>
                </a:solidFill>
                <a:latin typeface="Sora" pitchFamily="34" charset="0"/>
                <a:ea typeface="Sora" pitchFamily="34" charset="-122"/>
                <a:cs typeface="Sora" pitchFamily="34" charset="-120"/>
              </a:rPr>
              <a:t>Evaluate Vendors</a:t>
            </a:r>
            <a:endParaRPr lang="en-US" sz="1701" dirty="0"/>
          </a:p>
        </p:txBody>
      </p:sp>
      <p:sp>
        <p:nvSpPr>
          <p:cNvPr id="13" name="Text 7"/>
          <p:cNvSpPr/>
          <p:nvPr/>
        </p:nvSpPr>
        <p:spPr>
          <a:xfrm>
            <a:off x="777597" y="5190053"/>
            <a:ext cx="7588806" cy="553164"/>
          </a:xfrm>
          <a:prstGeom prst="rect">
            <a:avLst/>
          </a:prstGeom>
          <a:noFill/>
          <a:ln/>
        </p:spPr>
        <p:txBody>
          <a:bodyPr wrap="squar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Research and compare SCM software providers based on features, integration capabilities, and industry expertise.</a:t>
            </a:r>
            <a:endParaRPr lang="en-US" sz="1361" dirty="0"/>
          </a:p>
        </p:txBody>
      </p:sp>
      <p:sp>
        <p:nvSpPr>
          <p:cNvPr id="14" name="Shape 8"/>
          <p:cNvSpPr/>
          <p:nvPr/>
        </p:nvSpPr>
        <p:spPr>
          <a:xfrm>
            <a:off x="604837" y="6088737"/>
            <a:ext cx="7934325" cy="1272183"/>
          </a:xfrm>
          <a:prstGeom prst="roundRect">
            <a:avLst>
              <a:gd name="adj" fmla="val 2038"/>
            </a:avLst>
          </a:prstGeom>
          <a:solidFill>
            <a:srgbClr val="26262B"/>
          </a:solidFill>
          <a:ln/>
        </p:spPr>
      </p:sp>
      <p:sp>
        <p:nvSpPr>
          <p:cNvPr id="15" name="Text 9"/>
          <p:cNvSpPr/>
          <p:nvPr/>
        </p:nvSpPr>
        <p:spPr>
          <a:xfrm>
            <a:off x="777597" y="6261497"/>
            <a:ext cx="2160270" cy="269915"/>
          </a:xfrm>
          <a:prstGeom prst="rect">
            <a:avLst/>
          </a:prstGeom>
          <a:noFill/>
          <a:ln/>
        </p:spPr>
        <p:txBody>
          <a:bodyPr wrap="none" rtlCol="0" anchor="t"/>
          <a:lstStyle/>
          <a:p>
            <a:pPr marL="0" indent="0">
              <a:lnSpc>
                <a:spcPts val="2126"/>
              </a:lnSpc>
              <a:buNone/>
            </a:pPr>
            <a:r>
              <a:rPr lang="en-US" sz="1701" dirty="0">
                <a:solidFill>
                  <a:srgbClr val="E0D6DE"/>
                </a:solidFill>
                <a:latin typeface="Sora" pitchFamily="34" charset="0"/>
                <a:ea typeface="Sora" pitchFamily="34" charset="-122"/>
                <a:cs typeface="Sora" pitchFamily="34" charset="-120"/>
              </a:rPr>
              <a:t>Assess Scalability</a:t>
            </a:r>
            <a:endParaRPr lang="en-US" sz="1701" dirty="0"/>
          </a:p>
        </p:txBody>
      </p:sp>
      <p:sp>
        <p:nvSpPr>
          <p:cNvPr id="16" name="Text 10"/>
          <p:cNvSpPr/>
          <p:nvPr/>
        </p:nvSpPr>
        <p:spPr>
          <a:xfrm>
            <a:off x="777597" y="6634996"/>
            <a:ext cx="7588806" cy="553164"/>
          </a:xfrm>
          <a:prstGeom prst="rect">
            <a:avLst/>
          </a:prstGeom>
          <a:noFill/>
          <a:ln/>
        </p:spPr>
        <p:txBody>
          <a:bodyPr wrap="squar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Ensure the solution can accommodate your business growth and evolving supply chain requirements.</a:t>
            </a:r>
            <a:endParaRPr lang="en-US" sz="1361" dirty="0"/>
          </a:p>
        </p:txBody>
      </p:sp>
      <p:sp>
        <p:nvSpPr>
          <p:cNvPr id="17" name="Shape 11"/>
          <p:cNvSpPr/>
          <p:nvPr/>
        </p:nvSpPr>
        <p:spPr>
          <a:xfrm>
            <a:off x="604837" y="7533680"/>
            <a:ext cx="7934325" cy="1272183"/>
          </a:xfrm>
          <a:prstGeom prst="roundRect">
            <a:avLst>
              <a:gd name="adj" fmla="val 2038"/>
            </a:avLst>
          </a:prstGeom>
          <a:solidFill>
            <a:srgbClr val="26262B"/>
          </a:solidFill>
          <a:ln/>
        </p:spPr>
      </p:sp>
      <p:sp>
        <p:nvSpPr>
          <p:cNvPr id="18" name="Text 12"/>
          <p:cNvSpPr/>
          <p:nvPr/>
        </p:nvSpPr>
        <p:spPr>
          <a:xfrm>
            <a:off x="777597" y="7706439"/>
            <a:ext cx="2184202" cy="269915"/>
          </a:xfrm>
          <a:prstGeom prst="rect">
            <a:avLst/>
          </a:prstGeom>
          <a:noFill/>
          <a:ln/>
        </p:spPr>
        <p:txBody>
          <a:bodyPr wrap="none" rtlCol="0" anchor="t"/>
          <a:lstStyle/>
          <a:p>
            <a:pPr marL="0" indent="0">
              <a:lnSpc>
                <a:spcPts val="2126"/>
              </a:lnSpc>
              <a:buNone/>
            </a:pPr>
            <a:r>
              <a:rPr lang="en-US" sz="1701" dirty="0">
                <a:solidFill>
                  <a:srgbClr val="E0D6DE"/>
                </a:solidFill>
                <a:latin typeface="Sora" pitchFamily="34" charset="0"/>
                <a:ea typeface="Sora" pitchFamily="34" charset="-122"/>
                <a:cs typeface="Sora" pitchFamily="34" charset="-120"/>
              </a:rPr>
              <a:t>Consider Total Cost</a:t>
            </a:r>
            <a:endParaRPr lang="en-US" sz="1701" dirty="0"/>
          </a:p>
        </p:txBody>
      </p:sp>
      <p:sp>
        <p:nvSpPr>
          <p:cNvPr id="19" name="Text 13"/>
          <p:cNvSpPr/>
          <p:nvPr/>
        </p:nvSpPr>
        <p:spPr>
          <a:xfrm>
            <a:off x="777597" y="8079938"/>
            <a:ext cx="7588806" cy="553164"/>
          </a:xfrm>
          <a:prstGeom prst="rect">
            <a:avLst/>
          </a:prstGeom>
          <a:noFill/>
          <a:ln/>
        </p:spPr>
        <p:txBody>
          <a:bodyPr wrap="square" rtlCol="0" anchor="t"/>
          <a:lstStyle/>
          <a:p>
            <a:pPr marL="0" indent="0">
              <a:lnSpc>
                <a:spcPts val="2177"/>
              </a:lnSpc>
              <a:buNone/>
            </a:pPr>
            <a:r>
              <a:rPr lang="en-US" sz="1361" dirty="0">
                <a:solidFill>
                  <a:srgbClr val="E0D6DE"/>
                </a:solidFill>
                <a:latin typeface="Noto Sans TC" pitchFamily="34" charset="0"/>
                <a:ea typeface="Noto Sans TC" pitchFamily="34" charset="-122"/>
                <a:cs typeface="Noto Sans TC" pitchFamily="34" charset="-120"/>
              </a:rPr>
              <a:t>Evaluate not just the software license, but also implementation, training, and ongoing maintenance costs.</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9" y="-429141"/>
            <a:ext cx="14630400" cy="8665964"/>
          </a:xfrm>
          <a:prstGeom prst="rect">
            <a:avLst/>
          </a:prstGeom>
          <a:solidFill>
            <a:schemeClr val="tx2"/>
          </a:solidFill>
          <a:ln/>
        </p:spPr>
      </p:sp>
      <p:pic>
        <p:nvPicPr>
          <p:cNvPr id="5" name="Image 2" descr="preencoded.png"/>
          <p:cNvPicPr>
            <a:picLocks noChangeAspect="1"/>
          </p:cNvPicPr>
          <p:nvPr/>
        </p:nvPicPr>
        <p:blipFill>
          <a:blip r:embed="rId4"/>
          <a:stretch>
            <a:fillRect/>
          </a:stretch>
        </p:blipFill>
        <p:spPr>
          <a:xfrm>
            <a:off x="12242153" y="91440"/>
            <a:ext cx="1917355" cy="2067560"/>
          </a:xfrm>
          <a:prstGeom prst="rect">
            <a:avLst/>
          </a:prstGeom>
        </p:spPr>
      </p:pic>
      <p:sp>
        <p:nvSpPr>
          <p:cNvPr id="6" name="Text 1"/>
          <p:cNvSpPr/>
          <p:nvPr/>
        </p:nvSpPr>
        <p:spPr>
          <a:xfrm>
            <a:off x="3217267" y="915154"/>
            <a:ext cx="9440347" cy="1080135"/>
          </a:xfrm>
          <a:prstGeom prst="rect">
            <a:avLst/>
          </a:prstGeom>
          <a:noFill/>
          <a:ln/>
        </p:spPr>
        <p:txBody>
          <a:bodyPr wrap="square" rtlCol="0" anchor="t"/>
          <a:lstStyle/>
          <a:p>
            <a:pPr marL="0" indent="0">
              <a:lnSpc>
                <a:spcPts val="4253"/>
              </a:lnSpc>
              <a:buNone/>
            </a:pPr>
            <a:r>
              <a:rPr lang="en-US" sz="3402" dirty="0">
                <a:solidFill>
                  <a:srgbClr val="97B8FF"/>
                </a:solidFill>
                <a:latin typeface="Sora" pitchFamily="34" charset="0"/>
                <a:ea typeface="Sora" pitchFamily="34" charset="-122"/>
                <a:cs typeface="Sora" pitchFamily="34" charset="-120"/>
              </a:rPr>
              <a:t>Integrating Supply Chain Management with Enterprise Systems</a:t>
            </a:r>
            <a:endParaRPr lang="en-US" sz="3402" dirty="0"/>
          </a:p>
        </p:txBody>
      </p:sp>
      <p:pic>
        <p:nvPicPr>
          <p:cNvPr id="7" name="Image 3" descr="preencoded.png"/>
          <p:cNvPicPr>
            <a:picLocks noChangeAspect="1"/>
          </p:cNvPicPr>
          <p:nvPr/>
        </p:nvPicPr>
        <p:blipFill>
          <a:blip r:embed="rId5"/>
          <a:stretch>
            <a:fillRect/>
          </a:stretch>
        </p:blipFill>
        <p:spPr>
          <a:xfrm>
            <a:off x="1021615" y="3043079"/>
            <a:ext cx="3146703" cy="691277"/>
          </a:xfrm>
          <a:prstGeom prst="rect">
            <a:avLst/>
          </a:prstGeom>
        </p:spPr>
      </p:pic>
      <p:sp>
        <p:nvSpPr>
          <p:cNvPr id="8" name="Text 2"/>
          <p:cNvSpPr/>
          <p:nvPr/>
        </p:nvSpPr>
        <p:spPr>
          <a:xfrm>
            <a:off x="1130301" y="4114801"/>
            <a:ext cx="2801184" cy="546100"/>
          </a:xfrm>
          <a:prstGeom prst="rect">
            <a:avLst/>
          </a:prstGeom>
          <a:noFill/>
          <a:ln/>
        </p:spPr>
        <p:txBody>
          <a:bodyPr wrap="none" rtlCol="0" anchor="t"/>
          <a:lstStyle/>
          <a:p>
            <a:pPr marL="0" indent="0" algn="ctr">
              <a:lnSpc>
                <a:spcPts val="2126"/>
              </a:lnSpc>
              <a:buNone/>
            </a:pPr>
            <a:r>
              <a:rPr lang="en-US" sz="1701" dirty="0">
                <a:solidFill>
                  <a:srgbClr val="E0D6DE"/>
                </a:solidFill>
                <a:latin typeface="Sora" pitchFamily="34" charset="0"/>
                <a:ea typeface="Sora" pitchFamily="34" charset="-122"/>
                <a:cs typeface="Sora" pitchFamily="34" charset="-120"/>
              </a:rPr>
              <a:t>ERP</a:t>
            </a:r>
            <a:endParaRPr lang="en-US" sz="1701" dirty="0"/>
          </a:p>
        </p:txBody>
      </p:sp>
      <p:sp>
        <p:nvSpPr>
          <p:cNvPr id="9" name="Text 3"/>
          <p:cNvSpPr/>
          <p:nvPr/>
        </p:nvSpPr>
        <p:spPr>
          <a:xfrm>
            <a:off x="1364814" y="5213687"/>
            <a:ext cx="2801183" cy="1106329"/>
          </a:xfrm>
          <a:prstGeom prst="rect">
            <a:avLst/>
          </a:prstGeom>
          <a:noFill/>
          <a:ln/>
        </p:spPr>
        <p:txBody>
          <a:bodyPr wrap="squar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Integrate SCM with your organization's Enterprise Resource Planning (ERP) system for end-to-end visibility.</a:t>
            </a:r>
            <a:endParaRPr lang="en-US" sz="1361" dirty="0"/>
          </a:p>
        </p:txBody>
      </p:sp>
      <p:pic>
        <p:nvPicPr>
          <p:cNvPr id="10" name="Image 4" descr="preencoded.png"/>
          <p:cNvPicPr>
            <a:picLocks noChangeAspect="1"/>
          </p:cNvPicPr>
          <p:nvPr/>
        </p:nvPicPr>
        <p:blipFill>
          <a:blip r:embed="rId6"/>
          <a:stretch>
            <a:fillRect/>
          </a:stretch>
        </p:blipFill>
        <p:spPr>
          <a:xfrm>
            <a:off x="5189933" y="3038594"/>
            <a:ext cx="3146822" cy="691277"/>
          </a:xfrm>
          <a:prstGeom prst="rect">
            <a:avLst/>
          </a:prstGeom>
        </p:spPr>
      </p:pic>
      <p:sp>
        <p:nvSpPr>
          <p:cNvPr id="11" name="Text 4"/>
          <p:cNvSpPr/>
          <p:nvPr/>
        </p:nvSpPr>
        <p:spPr>
          <a:xfrm>
            <a:off x="5914430" y="4114800"/>
            <a:ext cx="2160270" cy="384930"/>
          </a:xfrm>
          <a:prstGeom prst="rect">
            <a:avLst/>
          </a:prstGeom>
          <a:noFill/>
          <a:ln/>
        </p:spPr>
        <p:txBody>
          <a:bodyPr wrap="none" rtlCol="0" anchor="t"/>
          <a:lstStyle/>
          <a:p>
            <a:pPr marL="0" indent="0" algn="ctr">
              <a:lnSpc>
                <a:spcPts val="2126"/>
              </a:lnSpc>
              <a:buNone/>
            </a:pPr>
            <a:r>
              <a:rPr lang="en-US" sz="1701" dirty="0">
                <a:solidFill>
                  <a:srgbClr val="E0D6DE"/>
                </a:solidFill>
                <a:latin typeface="Sora" pitchFamily="34" charset="0"/>
                <a:ea typeface="Sora" pitchFamily="34" charset="-122"/>
                <a:cs typeface="Sora" pitchFamily="34" charset="-120"/>
              </a:rPr>
              <a:t>CRM</a:t>
            </a:r>
            <a:endParaRPr lang="en-US" sz="1701" dirty="0"/>
          </a:p>
        </p:txBody>
      </p:sp>
      <p:sp>
        <p:nvSpPr>
          <p:cNvPr id="12" name="Text 5"/>
          <p:cNvSpPr/>
          <p:nvPr/>
        </p:nvSpPr>
        <p:spPr>
          <a:xfrm>
            <a:off x="5189934" y="5213687"/>
            <a:ext cx="3242866" cy="1106329"/>
          </a:xfrm>
          <a:prstGeom prst="rect">
            <a:avLst/>
          </a:prstGeom>
          <a:noFill/>
          <a:ln/>
        </p:spPr>
        <p:txBody>
          <a:bodyPr wrap="squar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Connect SCM with your Customer Relationship Management (CRM) platform to enhance customer service.</a:t>
            </a:r>
            <a:endParaRPr lang="en-US" sz="1361" dirty="0"/>
          </a:p>
        </p:txBody>
      </p:sp>
      <p:pic>
        <p:nvPicPr>
          <p:cNvPr id="13" name="Image 5" descr="preencoded.png"/>
          <p:cNvPicPr>
            <a:picLocks noChangeAspect="1"/>
          </p:cNvPicPr>
          <p:nvPr/>
        </p:nvPicPr>
        <p:blipFill>
          <a:blip r:embed="rId7"/>
          <a:stretch>
            <a:fillRect/>
          </a:stretch>
        </p:blipFill>
        <p:spPr>
          <a:xfrm>
            <a:off x="9358251" y="3038593"/>
            <a:ext cx="3146703" cy="691277"/>
          </a:xfrm>
          <a:prstGeom prst="rect">
            <a:avLst/>
          </a:prstGeom>
        </p:spPr>
      </p:pic>
      <p:sp>
        <p:nvSpPr>
          <p:cNvPr id="14" name="Text 6"/>
          <p:cNvSpPr/>
          <p:nvPr/>
        </p:nvSpPr>
        <p:spPr>
          <a:xfrm>
            <a:off x="9639299" y="4114800"/>
            <a:ext cx="2801183" cy="546100"/>
          </a:xfrm>
          <a:prstGeom prst="rect">
            <a:avLst/>
          </a:prstGeom>
          <a:noFill/>
          <a:ln/>
        </p:spPr>
        <p:txBody>
          <a:bodyPr wrap="none" rtlCol="0" anchor="t"/>
          <a:lstStyle/>
          <a:p>
            <a:pPr marL="0" indent="0" algn="l">
              <a:lnSpc>
                <a:spcPts val="2126"/>
              </a:lnSpc>
              <a:buNone/>
            </a:pPr>
            <a:r>
              <a:rPr lang="en-US" sz="1701" dirty="0">
                <a:solidFill>
                  <a:srgbClr val="E0D6DE"/>
                </a:solidFill>
                <a:latin typeface="Sora" pitchFamily="34" charset="0"/>
                <a:ea typeface="Sora" pitchFamily="34" charset="-122"/>
                <a:cs typeface="Sora" pitchFamily="34" charset="-120"/>
              </a:rPr>
              <a:t>Business Intelligence</a:t>
            </a:r>
            <a:endParaRPr lang="en-US" sz="1701" dirty="0"/>
          </a:p>
        </p:txBody>
      </p:sp>
      <p:sp>
        <p:nvSpPr>
          <p:cNvPr id="15" name="Text 7"/>
          <p:cNvSpPr/>
          <p:nvPr/>
        </p:nvSpPr>
        <p:spPr>
          <a:xfrm>
            <a:off x="9510910" y="5213687"/>
            <a:ext cx="3146704" cy="1326813"/>
          </a:xfrm>
          <a:prstGeom prst="rect">
            <a:avLst/>
          </a:prstGeom>
          <a:noFill/>
          <a:ln/>
        </p:spPr>
        <p:txBody>
          <a:bodyPr wrap="squar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Leverage business intelligence tools to analyze supply chain data and drive informed decision-making.</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chemeClr val="bg1"/>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0246519"/>
          </a:xfrm>
          <a:prstGeom prst="rect">
            <a:avLst/>
          </a:prstGeom>
          <a:solidFill>
            <a:schemeClr val="tx2"/>
          </a:solidFill>
          <a:ln/>
        </p:spPr>
      </p:sp>
      <p:pic>
        <p:nvPicPr>
          <p:cNvPr id="4" name="Image 1" descr="preencoded.png"/>
          <p:cNvPicPr>
            <a:picLocks noChangeAspect="1"/>
          </p:cNvPicPr>
          <p:nvPr/>
        </p:nvPicPr>
        <p:blipFill>
          <a:blip r:embed="rId4"/>
          <a:stretch>
            <a:fillRect/>
          </a:stretch>
        </p:blipFill>
        <p:spPr>
          <a:xfrm>
            <a:off x="0" y="0"/>
            <a:ext cx="5486400" cy="10246519"/>
          </a:xfrm>
          <a:prstGeom prst="rect">
            <a:avLst/>
          </a:prstGeom>
        </p:spPr>
      </p:pic>
      <p:pic>
        <p:nvPicPr>
          <p:cNvPr id="5" name="Image 2" descr="preencoded.png"/>
          <p:cNvPicPr>
            <a:picLocks noChangeAspect="1"/>
          </p:cNvPicPr>
          <p:nvPr/>
        </p:nvPicPr>
        <p:blipFill>
          <a:blip r:embed="rId5"/>
          <a:stretch>
            <a:fillRect/>
          </a:stretch>
        </p:blipFill>
        <p:spPr>
          <a:xfrm>
            <a:off x="215979" y="1346200"/>
            <a:ext cx="5054322" cy="6375360"/>
          </a:xfrm>
          <a:prstGeom prst="rect">
            <a:avLst/>
          </a:prstGeom>
        </p:spPr>
      </p:pic>
      <p:pic>
        <p:nvPicPr>
          <p:cNvPr id="6" name="Image 3" descr="preencoded.png"/>
          <p:cNvPicPr>
            <a:picLocks noChangeAspect="1"/>
          </p:cNvPicPr>
          <p:nvPr/>
        </p:nvPicPr>
        <p:blipFill>
          <a:blip r:embed="rId6"/>
          <a:stretch>
            <a:fillRect/>
          </a:stretch>
        </p:blipFill>
        <p:spPr>
          <a:xfrm>
            <a:off x="12941140" y="-377904"/>
            <a:ext cx="1689260" cy="1643658"/>
          </a:xfrm>
          <a:prstGeom prst="rect">
            <a:avLst/>
          </a:prstGeom>
        </p:spPr>
      </p:pic>
      <p:sp>
        <p:nvSpPr>
          <p:cNvPr id="7" name="Text 1"/>
          <p:cNvSpPr/>
          <p:nvPr/>
        </p:nvSpPr>
        <p:spPr>
          <a:xfrm>
            <a:off x="6091239" y="993815"/>
            <a:ext cx="7934324" cy="1684734"/>
          </a:xfrm>
          <a:prstGeom prst="rect">
            <a:avLst/>
          </a:prstGeom>
          <a:noFill/>
          <a:ln/>
        </p:spPr>
        <p:txBody>
          <a:bodyPr wrap="square" rtlCol="0" anchor="t"/>
          <a:lstStyle/>
          <a:p>
            <a:pPr marL="0" indent="0">
              <a:lnSpc>
                <a:spcPts val="4253"/>
              </a:lnSpc>
              <a:buNone/>
            </a:pPr>
            <a:r>
              <a:rPr lang="en-US" sz="3402" dirty="0">
                <a:solidFill>
                  <a:srgbClr val="97B8FF"/>
                </a:solidFill>
                <a:latin typeface="Sora" pitchFamily="34" charset="0"/>
                <a:ea typeface="Sora" pitchFamily="34" charset="-122"/>
                <a:cs typeface="Sora" pitchFamily="34" charset="-120"/>
              </a:rPr>
              <a:t>Optimizing Supply Chain Processes with Data Analytics</a:t>
            </a:r>
            <a:endParaRPr lang="en-US" sz="3402" dirty="0"/>
          </a:p>
        </p:txBody>
      </p:sp>
      <p:pic>
        <p:nvPicPr>
          <p:cNvPr id="8" name="Image 4" descr="preencoded.png"/>
          <p:cNvPicPr>
            <a:picLocks noChangeAspect="1"/>
          </p:cNvPicPr>
          <p:nvPr/>
        </p:nvPicPr>
        <p:blipFill>
          <a:blip r:embed="rId7"/>
          <a:stretch>
            <a:fillRect/>
          </a:stretch>
        </p:blipFill>
        <p:spPr>
          <a:xfrm>
            <a:off x="6091238" y="3196947"/>
            <a:ext cx="431959" cy="431959"/>
          </a:xfrm>
          <a:prstGeom prst="rect">
            <a:avLst/>
          </a:prstGeom>
        </p:spPr>
      </p:pic>
      <p:sp>
        <p:nvSpPr>
          <p:cNvPr id="9" name="Text 2"/>
          <p:cNvSpPr/>
          <p:nvPr/>
        </p:nvSpPr>
        <p:spPr>
          <a:xfrm>
            <a:off x="6091238" y="3801666"/>
            <a:ext cx="2283143" cy="269915"/>
          </a:xfrm>
          <a:prstGeom prst="rect">
            <a:avLst/>
          </a:prstGeom>
          <a:noFill/>
          <a:ln/>
        </p:spPr>
        <p:txBody>
          <a:bodyPr wrap="none" rtlCol="0" anchor="t"/>
          <a:lstStyle/>
          <a:p>
            <a:pPr marL="0" indent="0" algn="l">
              <a:lnSpc>
                <a:spcPts val="2126"/>
              </a:lnSpc>
              <a:buNone/>
            </a:pPr>
            <a:r>
              <a:rPr lang="en-US" sz="1701" dirty="0">
                <a:solidFill>
                  <a:srgbClr val="E0D6DE"/>
                </a:solidFill>
                <a:latin typeface="Sora" pitchFamily="34" charset="0"/>
                <a:ea typeface="Sora" pitchFamily="34" charset="-122"/>
                <a:cs typeface="Sora" pitchFamily="34" charset="-120"/>
              </a:rPr>
              <a:t>Demand Forecasting</a:t>
            </a:r>
            <a:endParaRPr lang="en-US" sz="1701" dirty="0"/>
          </a:p>
        </p:txBody>
      </p:sp>
      <p:sp>
        <p:nvSpPr>
          <p:cNvPr id="10" name="Text 3"/>
          <p:cNvSpPr/>
          <p:nvPr/>
        </p:nvSpPr>
        <p:spPr>
          <a:xfrm>
            <a:off x="6091238" y="4175165"/>
            <a:ext cx="7934325" cy="276582"/>
          </a:xfrm>
          <a:prstGeom prst="rect">
            <a:avLst/>
          </a:prstGeom>
          <a:noFill/>
          <a:ln/>
        </p:spPr>
        <p:txBody>
          <a:bodyPr wrap="non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Leverage predictive analytics to accurately forecast demand and optimize inventory levels.</a:t>
            </a:r>
            <a:endParaRPr lang="en-US" sz="1361" dirty="0"/>
          </a:p>
        </p:txBody>
      </p:sp>
      <p:pic>
        <p:nvPicPr>
          <p:cNvPr id="11" name="Image 5" descr="preencoded.png"/>
          <p:cNvPicPr>
            <a:picLocks noChangeAspect="1"/>
          </p:cNvPicPr>
          <p:nvPr/>
        </p:nvPicPr>
        <p:blipFill>
          <a:blip r:embed="rId8"/>
          <a:stretch>
            <a:fillRect/>
          </a:stretch>
        </p:blipFill>
        <p:spPr>
          <a:xfrm>
            <a:off x="6091238" y="4970145"/>
            <a:ext cx="431959" cy="431959"/>
          </a:xfrm>
          <a:prstGeom prst="rect">
            <a:avLst/>
          </a:prstGeom>
        </p:spPr>
      </p:pic>
      <p:sp>
        <p:nvSpPr>
          <p:cNvPr id="12" name="Text 4"/>
          <p:cNvSpPr/>
          <p:nvPr/>
        </p:nvSpPr>
        <p:spPr>
          <a:xfrm>
            <a:off x="6091238" y="5574863"/>
            <a:ext cx="2162651" cy="269915"/>
          </a:xfrm>
          <a:prstGeom prst="rect">
            <a:avLst/>
          </a:prstGeom>
          <a:noFill/>
          <a:ln/>
        </p:spPr>
        <p:txBody>
          <a:bodyPr wrap="none" rtlCol="0" anchor="t"/>
          <a:lstStyle/>
          <a:p>
            <a:pPr marL="0" indent="0" algn="l">
              <a:lnSpc>
                <a:spcPts val="2126"/>
              </a:lnSpc>
              <a:buNone/>
            </a:pPr>
            <a:r>
              <a:rPr lang="en-US" sz="1701" dirty="0">
                <a:solidFill>
                  <a:srgbClr val="E0D6DE"/>
                </a:solidFill>
                <a:latin typeface="Sora" pitchFamily="34" charset="0"/>
                <a:ea typeface="Sora" pitchFamily="34" charset="-122"/>
                <a:cs typeface="Sora" pitchFamily="34" charset="-120"/>
              </a:rPr>
              <a:t>Route Optimization</a:t>
            </a:r>
            <a:endParaRPr lang="en-US" sz="1701" dirty="0"/>
          </a:p>
        </p:txBody>
      </p:sp>
      <p:sp>
        <p:nvSpPr>
          <p:cNvPr id="13" name="Text 5"/>
          <p:cNvSpPr/>
          <p:nvPr/>
        </p:nvSpPr>
        <p:spPr>
          <a:xfrm>
            <a:off x="6091238" y="5948363"/>
            <a:ext cx="7934325" cy="276582"/>
          </a:xfrm>
          <a:prstGeom prst="rect">
            <a:avLst/>
          </a:prstGeom>
          <a:noFill/>
          <a:ln/>
        </p:spPr>
        <p:txBody>
          <a:bodyPr wrap="non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Use advanced analytics to plan the most efficient transportation routes and reduce logistics costs.</a:t>
            </a:r>
            <a:endParaRPr lang="en-US" sz="1361" dirty="0"/>
          </a:p>
        </p:txBody>
      </p:sp>
      <p:pic>
        <p:nvPicPr>
          <p:cNvPr id="14" name="Image 6" descr="preencoded.png"/>
          <p:cNvPicPr>
            <a:picLocks noChangeAspect="1"/>
          </p:cNvPicPr>
          <p:nvPr/>
        </p:nvPicPr>
        <p:blipFill>
          <a:blip r:embed="rId9"/>
          <a:stretch>
            <a:fillRect/>
          </a:stretch>
        </p:blipFill>
        <p:spPr>
          <a:xfrm>
            <a:off x="6091238" y="6743343"/>
            <a:ext cx="431959" cy="431959"/>
          </a:xfrm>
          <a:prstGeom prst="rect">
            <a:avLst/>
          </a:prstGeom>
        </p:spPr>
      </p:pic>
      <p:sp>
        <p:nvSpPr>
          <p:cNvPr id="15" name="Text 6"/>
          <p:cNvSpPr/>
          <p:nvPr/>
        </p:nvSpPr>
        <p:spPr>
          <a:xfrm>
            <a:off x="6091238" y="7348061"/>
            <a:ext cx="2404586" cy="269915"/>
          </a:xfrm>
          <a:prstGeom prst="rect">
            <a:avLst/>
          </a:prstGeom>
          <a:noFill/>
          <a:ln/>
        </p:spPr>
        <p:txBody>
          <a:bodyPr wrap="none" rtlCol="0" anchor="t"/>
          <a:lstStyle/>
          <a:p>
            <a:pPr marL="0" indent="0" algn="l">
              <a:lnSpc>
                <a:spcPts val="2126"/>
              </a:lnSpc>
              <a:buNone/>
            </a:pPr>
            <a:r>
              <a:rPr lang="en-US" sz="1701" dirty="0">
                <a:solidFill>
                  <a:srgbClr val="E0D6DE"/>
                </a:solidFill>
                <a:latin typeface="Sora" pitchFamily="34" charset="0"/>
                <a:ea typeface="Sora" pitchFamily="34" charset="-122"/>
                <a:cs typeface="Sora" pitchFamily="34" charset="-120"/>
              </a:rPr>
              <a:t>Supplier Performance</a:t>
            </a:r>
            <a:endParaRPr lang="en-US" sz="1701" dirty="0"/>
          </a:p>
        </p:txBody>
      </p:sp>
      <p:sp>
        <p:nvSpPr>
          <p:cNvPr id="16" name="Text 7"/>
          <p:cNvSpPr/>
          <p:nvPr/>
        </p:nvSpPr>
        <p:spPr>
          <a:xfrm>
            <a:off x="6091238" y="7721560"/>
            <a:ext cx="7934325" cy="276582"/>
          </a:xfrm>
          <a:prstGeom prst="rect">
            <a:avLst/>
          </a:prstGeom>
          <a:noFill/>
          <a:ln/>
        </p:spPr>
        <p:txBody>
          <a:bodyPr wrap="non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Monitor and analyze supplier data to identify opportunities for improvement and risk mitigation.</a:t>
            </a:r>
            <a:endParaRPr lang="en-US" sz="1361" dirty="0"/>
          </a:p>
        </p:txBody>
      </p:sp>
      <p:pic>
        <p:nvPicPr>
          <p:cNvPr id="17" name="Image 7" descr="preencoded.png"/>
          <p:cNvPicPr>
            <a:picLocks noChangeAspect="1"/>
          </p:cNvPicPr>
          <p:nvPr/>
        </p:nvPicPr>
        <p:blipFill>
          <a:blip r:embed="rId10"/>
          <a:stretch>
            <a:fillRect/>
          </a:stretch>
        </p:blipFill>
        <p:spPr>
          <a:xfrm>
            <a:off x="6091238" y="8516541"/>
            <a:ext cx="431959" cy="431959"/>
          </a:xfrm>
          <a:prstGeom prst="rect">
            <a:avLst/>
          </a:prstGeom>
        </p:spPr>
      </p:pic>
      <p:sp>
        <p:nvSpPr>
          <p:cNvPr id="18" name="Text 8"/>
          <p:cNvSpPr/>
          <p:nvPr/>
        </p:nvSpPr>
        <p:spPr>
          <a:xfrm>
            <a:off x="6091238" y="9121259"/>
            <a:ext cx="2547342" cy="269915"/>
          </a:xfrm>
          <a:prstGeom prst="rect">
            <a:avLst/>
          </a:prstGeom>
          <a:noFill/>
          <a:ln/>
        </p:spPr>
        <p:txBody>
          <a:bodyPr wrap="none" rtlCol="0" anchor="t"/>
          <a:lstStyle/>
          <a:p>
            <a:pPr marL="0" indent="0" algn="l">
              <a:lnSpc>
                <a:spcPts val="2126"/>
              </a:lnSpc>
              <a:buNone/>
            </a:pPr>
            <a:r>
              <a:rPr lang="en-US" sz="1701" dirty="0">
                <a:solidFill>
                  <a:srgbClr val="E0D6DE"/>
                </a:solidFill>
                <a:latin typeface="Sora" pitchFamily="34" charset="0"/>
                <a:ea typeface="Sora" pitchFamily="34" charset="-122"/>
                <a:cs typeface="Sora" pitchFamily="34" charset="-120"/>
              </a:rPr>
              <a:t>Inventory Management</a:t>
            </a:r>
            <a:endParaRPr lang="en-US" sz="1701" dirty="0"/>
          </a:p>
        </p:txBody>
      </p:sp>
      <p:sp>
        <p:nvSpPr>
          <p:cNvPr id="19" name="Text 9"/>
          <p:cNvSpPr/>
          <p:nvPr/>
        </p:nvSpPr>
        <p:spPr>
          <a:xfrm>
            <a:off x="6091238" y="9494758"/>
            <a:ext cx="7934325" cy="276582"/>
          </a:xfrm>
          <a:prstGeom prst="rect">
            <a:avLst/>
          </a:prstGeom>
          <a:noFill/>
          <a:ln/>
        </p:spPr>
        <p:txBody>
          <a:bodyPr wrap="non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Optimize inventory levels and distribution across the supply chain to minimize carrying costs.</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chemeClr val="tx2"/>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15979" y="2747963"/>
            <a:ext cx="5054322" cy="2733556"/>
          </a:xfrm>
          <a:prstGeom prst="rect">
            <a:avLst/>
          </a:prstGeom>
        </p:spPr>
      </p:pic>
      <p:pic>
        <p:nvPicPr>
          <p:cNvPr id="6" name="Image 3" descr="preencoded.png"/>
          <p:cNvPicPr>
            <a:picLocks noChangeAspect="1"/>
          </p:cNvPicPr>
          <p:nvPr/>
        </p:nvPicPr>
        <p:blipFill>
          <a:blip r:embed="rId6"/>
          <a:stretch>
            <a:fillRect/>
          </a:stretch>
        </p:blipFill>
        <p:spPr>
          <a:xfrm>
            <a:off x="12331700" y="69055"/>
            <a:ext cx="2068255" cy="1439227"/>
          </a:xfrm>
          <a:prstGeom prst="rect">
            <a:avLst/>
          </a:prstGeom>
        </p:spPr>
      </p:pic>
      <p:sp>
        <p:nvSpPr>
          <p:cNvPr id="7" name="Text 1"/>
          <p:cNvSpPr/>
          <p:nvPr/>
        </p:nvSpPr>
        <p:spPr>
          <a:xfrm>
            <a:off x="6091238" y="1270001"/>
            <a:ext cx="7934325" cy="964207"/>
          </a:xfrm>
          <a:prstGeom prst="rect">
            <a:avLst/>
          </a:prstGeom>
          <a:noFill/>
          <a:ln/>
        </p:spPr>
        <p:txBody>
          <a:bodyPr wrap="square" rtlCol="0" anchor="t"/>
          <a:lstStyle/>
          <a:p>
            <a:pPr marL="0" indent="0">
              <a:lnSpc>
                <a:spcPts val="4253"/>
              </a:lnSpc>
              <a:buNone/>
            </a:pPr>
            <a:r>
              <a:rPr lang="en-US" sz="3402" dirty="0">
                <a:solidFill>
                  <a:srgbClr val="97B8FF"/>
                </a:solidFill>
                <a:latin typeface="Sora" pitchFamily="34" charset="0"/>
                <a:ea typeface="Sora" pitchFamily="34" charset="-122"/>
                <a:cs typeface="Sora" pitchFamily="34" charset="-120"/>
              </a:rPr>
              <a:t>Change Management and User Adoption</a:t>
            </a:r>
            <a:endParaRPr lang="en-US" sz="3402" dirty="0"/>
          </a:p>
        </p:txBody>
      </p:sp>
      <p:sp>
        <p:nvSpPr>
          <p:cNvPr id="8" name="Shape 2"/>
          <p:cNvSpPr/>
          <p:nvPr/>
        </p:nvSpPr>
        <p:spPr>
          <a:xfrm>
            <a:off x="6339007" y="3365897"/>
            <a:ext cx="22860" cy="4162068"/>
          </a:xfrm>
          <a:prstGeom prst="roundRect">
            <a:avLst>
              <a:gd name="adj" fmla="val 113400"/>
            </a:avLst>
          </a:prstGeom>
          <a:solidFill>
            <a:srgbClr val="3F3F44"/>
          </a:solidFill>
          <a:ln/>
        </p:spPr>
      </p:sp>
      <p:sp>
        <p:nvSpPr>
          <p:cNvPr id="9" name="Shape 3"/>
          <p:cNvSpPr/>
          <p:nvPr/>
        </p:nvSpPr>
        <p:spPr>
          <a:xfrm>
            <a:off x="6521946" y="3743087"/>
            <a:ext cx="604837" cy="22860"/>
          </a:xfrm>
          <a:prstGeom prst="roundRect">
            <a:avLst>
              <a:gd name="adj" fmla="val 113400"/>
            </a:avLst>
          </a:prstGeom>
          <a:solidFill>
            <a:srgbClr val="3F3F44"/>
          </a:solidFill>
          <a:ln/>
        </p:spPr>
      </p:sp>
      <p:sp>
        <p:nvSpPr>
          <p:cNvPr id="10" name="Shape 4"/>
          <p:cNvSpPr/>
          <p:nvPr/>
        </p:nvSpPr>
        <p:spPr>
          <a:xfrm>
            <a:off x="6156067" y="3560207"/>
            <a:ext cx="388739" cy="388739"/>
          </a:xfrm>
          <a:prstGeom prst="roundRect">
            <a:avLst>
              <a:gd name="adj" fmla="val 6669"/>
            </a:avLst>
          </a:prstGeom>
          <a:solidFill>
            <a:srgbClr val="26262B"/>
          </a:solidFill>
          <a:ln/>
        </p:spPr>
      </p:sp>
      <p:sp>
        <p:nvSpPr>
          <p:cNvPr id="11" name="Text 5"/>
          <p:cNvSpPr/>
          <p:nvPr/>
        </p:nvSpPr>
        <p:spPr>
          <a:xfrm>
            <a:off x="6295608" y="3624977"/>
            <a:ext cx="109657" cy="259199"/>
          </a:xfrm>
          <a:prstGeom prst="rect">
            <a:avLst/>
          </a:prstGeom>
          <a:noFill/>
          <a:ln/>
        </p:spPr>
        <p:txBody>
          <a:bodyPr wrap="none" rtlCol="0" anchor="t"/>
          <a:lstStyle/>
          <a:p>
            <a:pPr marL="0" indent="0" algn="ctr">
              <a:lnSpc>
                <a:spcPts val="2041"/>
              </a:lnSpc>
              <a:buNone/>
            </a:pPr>
            <a:r>
              <a:rPr lang="en-US" sz="2041" dirty="0">
                <a:solidFill>
                  <a:srgbClr val="E0D6DE"/>
                </a:solidFill>
                <a:latin typeface="Sora" pitchFamily="34" charset="0"/>
                <a:ea typeface="Sora" pitchFamily="34" charset="-122"/>
                <a:cs typeface="Sora" pitchFamily="34" charset="-120"/>
              </a:rPr>
              <a:t>1</a:t>
            </a:r>
            <a:endParaRPr lang="en-US" sz="2041" dirty="0"/>
          </a:p>
        </p:txBody>
      </p:sp>
      <p:sp>
        <p:nvSpPr>
          <p:cNvPr id="12" name="Text 6"/>
          <p:cNvSpPr/>
          <p:nvPr/>
        </p:nvSpPr>
        <p:spPr>
          <a:xfrm>
            <a:off x="7300913" y="3538657"/>
            <a:ext cx="2788087" cy="269915"/>
          </a:xfrm>
          <a:prstGeom prst="rect">
            <a:avLst/>
          </a:prstGeom>
          <a:noFill/>
          <a:ln/>
        </p:spPr>
        <p:txBody>
          <a:bodyPr wrap="none" rtlCol="0" anchor="t"/>
          <a:lstStyle/>
          <a:p>
            <a:pPr marL="0" indent="0" algn="l">
              <a:lnSpc>
                <a:spcPts val="2126"/>
              </a:lnSpc>
              <a:buNone/>
            </a:pPr>
            <a:r>
              <a:rPr lang="en-US" sz="1701" dirty="0">
                <a:solidFill>
                  <a:srgbClr val="E0D6DE"/>
                </a:solidFill>
                <a:latin typeface="Sora" pitchFamily="34" charset="0"/>
                <a:ea typeface="Sora" pitchFamily="34" charset="-122"/>
                <a:cs typeface="Sora" pitchFamily="34" charset="-120"/>
              </a:rPr>
              <a:t>Stakeholder Engagement</a:t>
            </a:r>
            <a:endParaRPr lang="en-US" sz="1701" dirty="0"/>
          </a:p>
        </p:txBody>
      </p:sp>
      <p:sp>
        <p:nvSpPr>
          <p:cNvPr id="13" name="Text 7"/>
          <p:cNvSpPr/>
          <p:nvPr/>
        </p:nvSpPr>
        <p:spPr>
          <a:xfrm>
            <a:off x="7300913" y="3912156"/>
            <a:ext cx="6724650" cy="553164"/>
          </a:xfrm>
          <a:prstGeom prst="rect">
            <a:avLst/>
          </a:prstGeom>
          <a:noFill/>
          <a:ln/>
        </p:spPr>
        <p:txBody>
          <a:bodyPr wrap="squar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Involve key stakeholders throughout the implementation process to ensure buy-in and support.</a:t>
            </a:r>
            <a:endParaRPr lang="en-US" sz="1361" dirty="0"/>
          </a:p>
        </p:txBody>
      </p:sp>
      <p:sp>
        <p:nvSpPr>
          <p:cNvPr id="14" name="Shape 8"/>
          <p:cNvSpPr/>
          <p:nvPr/>
        </p:nvSpPr>
        <p:spPr>
          <a:xfrm>
            <a:off x="6521946" y="5188029"/>
            <a:ext cx="604837" cy="22860"/>
          </a:xfrm>
          <a:prstGeom prst="roundRect">
            <a:avLst>
              <a:gd name="adj" fmla="val 113400"/>
            </a:avLst>
          </a:prstGeom>
          <a:solidFill>
            <a:srgbClr val="3F3F44"/>
          </a:solidFill>
          <a:ln/>
        </p:spPr>
      </p:sp>
      <p:sp>
        <p:nvSpPr>
          <p:cNvPr id="15" name="Shape 9"/>
          <p:cNvSpPr/>
          <p:nvPr/>
        </p:nvSpPr>
        <p:spPr>
          <a:xfrm>
            <a:off x="6156067" y="5005149"/>
            <a:ext cx="388739" cy="388739"/>
          </a:xfrm>
          <a:prstGeom prst="roundRect">
            <a:avLst>
              <a:gd name="adj" fmla="val 6669"/>
            </a:avLst>
          </a:prstGeom>
          <a:solidFill>
            <a:srgbClr val="26262B"/>
          </a:solidFill>
          <a:ln/>
        </p:spPr>
      </p:sp>
      <p:sp>
        <p:nvSpPr>
          <p:cNvPr id="16" name="Text 10"/>
          <p:cNvSpPr/>
          <p:nvPr/>
        </p:nvSpPr>
        <p:spPr>
          <a:xfrm>
            <a:off x="6269653" y="5069919"/>
            <a:ext cx="161568" cy="259199"/>
          </a:xfrm>
          <a:prstGeom prst="rect">
            <a:avLst/>
          </a:prstGeom>
          <a:noFill/>
          <a:ln/>
        </p:spPr>
        <p:txBody>
          <a:bodyPr wrap="none" rtlCol="0" anchor="t"/>
          <a:lstStyle/>
          <a:p>
            <a:pPr marL="0" indent="0" algn="ctr">
              <a:lnSpc>
                <a:spcPts val="2041"/>
              </a:lnSpc>
              <a:buNone/>
            </a:pPr>
            <a:r>
              <a:rPr lang="en-US" sz="2041" dirty="0">
                <a:solidFill>
                  <a:srgbClr val="E0D6DE"/>
                </a:solidFill>
                <a:latin typeface="Sora" pitchFamily="34" charset="0"/>
                <a:ea typeface="Sora" pitchFamily="34" charset="-122"/>
                <a:cs typeface="Sora" pitchFamily="34" charset="-120"/>
              </a:rPr>
              <a:t>2</a:t>
            </a:r>
            <a:endParaRPr lang="en-US" sz="2041" dirty="0"/>
          </a:p>
        </p:txBody>
      </p:sp>
      <p:sp>
        <p:nvSpPr>
          <p:cNvPr id="17" name="Text 11"/>
          <p:cNvSpPr/>
          <p:nvPr/>
        </p:nvSpPr>
        <p:spPr>
          <a:xfrm>
            <a:off x="7300913" y="4983599"/>
            <a:ext cx="2160270" cy="269915"/>
          </a:xfrm>
          <a:prstGeom prst="rect">
            <a:avLst/>
          </a:prstGeom>
          <a:noFill/>
          <a:ln/>
        </p:spPr>
        <p:txBody>
          <a:bodyPr wrap="none" rtlCol="0" anchor="t"/>
          <a:lstStyle/>
          <a:p>
            <a:pPr marL="0" indent="0" algn="l">
              <a:lnSpc>
                <a:spcPts val="2126"/>
              </a:lnSpc>
              <a:buNone/>
            </a:pPr>
            <a:r>
              <a:rPr lang="en-US" sz="1701" dirty="0">
                <a:solidFill>
                  <a:srgbClr val="E0D6DE"/>
                </a:solidFill>
                <a:latin typeface="Sora" pitchFamily="34" charset="0"/>
                <a:ea typeface="Sora" pitchFamily="34" charset="-122"/>
                <a:cs typeface="Sora" pitchFamily="34" charset="-120"/>
              </a:rPr>
              <a:t>User Training</a:t>
            </a:r>
            <a:endParaRPr lang="en-US" sz="1701" dirty="0"/>
          </a:p>
        </p:txBody>
      </p:sp>
      <p:sp>
        <p:nvSpPr>
          <p:cNvPr id="18" name="Text 12"/>
          <p:cNvSpPr/>
          <p:nvPr/>
        </p:nvSpPr>
        <p:spPr>
          <a:xfrm>
            <a:off x="7300913" y="5357098"/>
            <a:ext cx="6724650" cy="553164"/>
          </a:xfrm>
          <a:prstGeom prst="rect">
            <a:avLst/>
          </a:prstGeom>
          <a:noFill/>
          <a:ln/>
        </p:spPr>
        <p:txBody>
          <a:bodyPr wrap="squar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Provide comprehensive training to ensure employees are comfortable using the new SCM system.</a:t>
            </a:r>
            <a:endParaRPr lang="en-US" sz="1361" dirty="0"/>
          </a:p>
        </p:txBody>
      </p:sp>
      <p:sp>
        <p:nvSpPr>
          <p:cNvPr id="19" name="Shape 13"/>
          <p:cNvSpPr/>
          <p:nvPr/>
        </p:nvSpPr>
        <p:spPr>
          <a:xfrm>
            <a:off x="6521946" y="6632972"/>
            <a:ext cx="604837" cy="22860"/>
          </a:xfrm>
          <a:prstGeom prst="roundRect">
            <a:avLst>
              <a:gd name="adj" fmla="val 113400"/>
            </a:avLst>
          </a:prstGeom>
          <a:solidFill>
            <a:srgbClr val="3F3F44"/>
          </a:solidFill>
          <a:ln/>
        </p:spPr>
      </p:sp>
      <p:sp>
        <p:nvSpPr>
          <p:cNvPr id="20" name="Shape 14"/>
          <p:cNvSpPr/>
          <p:nvPr/>
        </p:nvSpPr>
        <p:spPr>
          <a:xfrm>
            <a:off x="6156067" y="6450092"/>
            <a:ext cx="388739" cy="388739"/>
          </a:xfrm>
          <a:prstGeom prst="roundRect">
            <a:avLst>
              <a:gd name="adj" fmla="val 6669"/>
            </a:avLst>
          </a:prstGeom>
          <a:solidFill>
            <a:srgbClr val="26262B"/>
          </a:solidFill>
          <a:ln/>
        </p:spPr>
      </p:sp>
      <p:sp>
        <p:nvSpPr>
          <p:cNvPr id="21" name="Text 15"/>
          <p:cNvSpPr/>
          <p:nvPr/>
        </p:nvSpPr>
        <p:spPr>
          <a:xfrm>
            <a:off x="6270010" y="6514862"/>
            <a:ext cx="160734" cy="259199"/>
          </a:xfrm>
          <a:prstGeom prst="rect">
            <a:avLst/>
          </a:prstGeom>
          <a:noFill/>
          <a:ln/>
        </p:spPr>
        <p:txBody>
          <a:bodyPr wrap="none" rtlCol="0" anchor="t"/>
          <a:lstStyle/>
          <a:p>
            <a:pPr marL="0" indent="0" algn="ctr">
              <a:lnSpc>
                <a:spcPts val="2041"/>
              </a:lnSpc>
              <a:buNone/>
            </a:pPr>
            <a:r>
              <a:rPr lang="en-US" sz="2041" dirty="0">
                <a:solidFill>
                  <a:srgbClr val="E0D6DE"/>
                </a:solidFill>
                <a:latin typeface="Sora" pitchFamily="34" charset="0"/>
                <a:ea typeface="Sora" pitchFamily="34" charset="-122"/>
                <a:cs typeface="Sora" pitchFamily="34" charset="-120"/>
              </a:rPr>
              <a:t>3</a:t>
            </a:r>
            <a:endParaRPr lang="en-US" sz="2041" dirty="0"/>
          </a:p>
        </p:txBody>
      </p:sp>
      <p:sp>
        <p:nvSpPr>
          <p:cNvPr id="22" name="Text 16"/>
          <p:cNvSpPr/>
          <p:nvPr/>
        </p:nvSpPr>
        <p:spPr>
          <a:xfrm>
            <a:off x="7300913" y="6428542"/>
            <a:ext cx="2160270" cy="269915"/>
          </a:xfrm>
          <a:prstGeom prst="rect">
            <a:avLst/>
          </a:prstGeom>
          <a:noFill/>
          <a:ln/>
        </p:spPr>
        <p:txBody>
          <a:bodyPr wrap="none" rtlCol="0" anchor="t"/>
          <a:lstStyle/>
          <a:p>
            <a:pPr marL="0" indent="0" algn="l">
              <a:lnSpc>
                <a:spcPts val="2126"/>
              </a:lnSpc>
              <a:buNone/>
            </a:pPr>
            <a:r>
              <a:rPr lang="en-US" sz="1701" dirty="0">
                <a:solidFill>
                  <a:srgbClr val="E0D6DE"/>
                </a:solidFill>
                <a:latin typeface="Sora" pitchFamily="34" charset="0"/>
                <a:ea typeface="Sora" pitchFamily="34" charset="-122"/>
                <a:cs typeface="Sora" pitchFamily="34" charset="-120"/>
              </a:rPr>
              <a:t>Process Alignment</a:t>
            </a:r>
            <a:endParaRPr lang="en-US" sz="1701" dirty="0"/>
          </a:p>
        </p:txBody>
      </p:sp>
      <p:sp>
        <p:nvSpPr>
          <p:cNvPr id="23" name="Text 17"/>
          <p:cNvSpPr/>
          <p:nvPr/>
        </p:nvSpPr>
        <p:spPr>
          <a:xfrm>
            <a:off x="7300913" y="6802041"/>
            <a:ext cx="6724650" cy="553164"/>
          </a:xfrm>
          <a:prstGeom prst="rect">
            <a:avLst/>
          </a:prstGeom>
          <a:noFill/>
          <a:ln/>
        </p:spPr>
        <p:txBody>
          <a:bodyPr wrap="squar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Align supply chain processes and workflows to maximize the benefits of the new technology.</a:t>
            </a:r>
            <a:endParaRPr lang="en-US" sz="1361" dirty="0"/>
          </a:p>
        </p:txBody>
      </p:sp>
      <p:pic>
        <p:nvPicPr>
          <p:cNvPr id="24"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alpha val="62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DFF0764-B270-1CB8-D6A9-77B378F992A6}"/>
              </a:ext>
            </a:extLst>
          </p:cNvPr>
          <p:cNvPicPr>
            <a:picLocks noChangeAspect="1"/>
          </p:cNvPicPr>
          <p:nvPr/>
        </p:nvPicPr>
        <p:blipFill>
          <a:blip r:embed="rId2"/>
          <a:srcRect b="5856"/>
          <a:stretch/>
        </p:blipFill>
        <p:spPr>
          <a:xfrm>
            <a:off x="1339424" y="1320800"/>
            <a:ext cx="11951551" cy="5816600"/>
          </a:xfrm>
          <a:prstGeom prst="rect">
            <a:avLst/>
          </a:prstGeom>
        </p:spPr>
      </p:pic>
      <p:sp>
        <p:nvSpPr>
          <p:cNvPr id="5" name="TextBox 4">
            <a:extLst>
              <a:ext uri="{FF2B5EF4-FFF2-40B4-BE49-F238E27FC236}">
                <a16:creationId xmlns:a16="http://schemas.microsoft.com/office/drawing/2014/main" id="{FFAAA7F8-7E20-117D-C3A5-4E0A5DA122D2}"/>
              </a:ext>
            </a:extLst>
          </p:cNvPr>
          <p:cNvSpPr txBox="1"/>
          <p:nvPr/>
        </p:nvSpPr>
        <p:spPr>
          <a:xfrm>
            <a:off x="5753100" y="630535"/>
            <a:ext cx="4991100" cy="923330"/>
          </a:xfrm>
          <a:prstGeom prst="rect">
            <a:avLst/>
          </a:prstGeom>
          <a:noFill/>
        </p:spPr>
        <p:txBody>
          <a:bodyPr wrap="square" rtlCol="0">
            <a:spAutoFit/>
          </a:bodyPr>
          <a:lstStyle/>
          <a:p>
            <a:r>
              <a:rPr lang="en-IN" dirty="0"/>
              <a:t>Table:1 Tables shown below for implementing Supply-Chain Management</a:t>
            </a:r>
          </a:p>
          <a:p>
            <a:endParaRPr lang="en-IN" dirty="0"/>
          </a:p>
        </p:txBody>
      </p:sp>
      <p:pic>
        <p:nvPicPr>
          <p:cNvPr id="6" name="Image 1" descr="preencoded.png">
            <a:extLst>
              <a:ext uri="{FF2B5EF4-FFF2-40B4-BE49-F238E27FC236}">
                <a16:creationId xmlns:a16="http://schemas.microsoft.com/office/drawing/2014/main" id="{E71AB312-48A4-A0F3-D706-A0511354FD5E}"/>
              </a:ext>
            </a:extLst>
          </p:cNvPr>
          <p:cNvPicPr>
            <a:picLocks noChangeAspect="1"/>
          </p:cNvPicPr>
          <p:nvPr/>
        </p:nvPicPr>
        <p:blipFill>
          <a:blip r:embed="rId3"/>
          <a:stretch>
            <a:fillRect/>
          </a:stretch>
        </p:blipFill>
        <p:spPr>
          <a:xfrm>
            <a:off x="12333593" y="-155833"/>
            <a:ext cx="2296807" cy="2000310"/>
          </a:xfrm>
          <a:prstGeom prst="rect">
            <a:avLst/>
          </a:prstGeom>
        </p:spPr>
      </p:pic>
    </p:spTree>
    <p:extLst>
      <p:ext uri="{BB962C8B-B14F-4D97-AF65-F5344CB8AC3E}">
        <p14:creationId xmlns:p14="http://schemas.microsoft.com/office/powerpoint/2010/main" val="18838506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alpha val="62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FAAA7F8-7E20-117D-C3A5-4E0A5DA122D2}"/>
              </a:ext>
            </a:extLst>
          </p:cNvPr>
          <p:cNvSpPr txBox="1"/>
          <p:nvPr/>
        </p:nvSpPr>
        <p:spPr>
          <a:xfrm>
            <a:off x="5003800" y="630535"/>
            <a:ext cx="5740400" cy="923330"/>
          </a:xfrm>
          <a:prstGeom prst="rect">
            <a:avLst/>
          </a:prstGeom>
          <a:noFill/>
        </p:spPr>
        <p:txBody>
          <a:bodyPr wrap="square" rtlCol="0">
            <a:spAutoFit/>
          </a:bodyPr>
          <a:lstStyle/>
          <a:p>
            <a:r>
              <a:rPr lang="en-IN" dirty="0"/>
              <a:t>Fig</a:t>
            </a:r>
            <a:r>
              <a:rPr lang="en-IN" dirty="0">
                <a:sym typeface="Wingdings" panose="05000000000000000000" pitchFamily="2" charset="2"/>
              </a:rPr>
              <a:t>: (</a:t>
            </a:r>
            <a:r>
              <a:rPr lang="en-IN" dirty="0" err="1">
                <a:sym typeface="Wingdings" panose="05000000000000000000" pitchFamily="2" charset="2"/>
              </a:rPr>
              <a:t>i</a:t>
            </a:r>
            <a:r>
              <a:rPr lang="en-IN" dirty="0">
                <a:sym typeface="Wingdings" panose="05000000000000000000" pitchFamily="2" charset="2"/>
              </a:rPr>
              <a:t>)</a:t>
            </a:r>
            <a:r>
              <a:rPr lang="en-IN" dirty="0"/>
              <a:t> Slide shown below for implementing Login page </a:t>
            </a:r>
            <a:r>
              <a:rPr lang="en-IN" dirty="0" err="1"/>
              <a:t>wrt</a:t>
            </a:r>
            <a:r>
              <a:rPr lang="en-IN" dirty="0"/>
              <a:t> Supply-Chain Management</a:t>
            </a:r>
          </a:p>
          <a:p>
            <a:endParaRPr lang="en-IN" dirty="0"/>
          </a:p>
        </p:txBody>
      </p:sp>
      <p:pic>
        <p:nvPicPr>
          <p:cNvPr id="6" name="Image 1" descr="preencoded.png">
            <a:extLst>
              <a:ext uri="{FF2B5EF4-FFF2-40B4-BE49-F238E27FC236}">
                <a16:creationId xmlns:a16="http://schemas.microsoft.com/office/drawing/2014/main" id="{E71AB312-48A4-A0F3-D706-A0511354FD5E}"/>
              </a:ext>
            </a:extLst>
          </p:cNvPr>
          <p:cNvPicPr>
            <a:picLocks noChangeAspect="1"/>
          </p:cNvPicPr>
          <p:nvPr/>
        </p:nvPicPr>
        <p:blipFill>
          <a:blip r:embed="rId2"/>
          <a:stretch>
            <a:fillRect/>
          </a:stretch>
        </p:blipFill>
        <p:spPr>
          <a:xfrm>
            <a:off x="12333593" y="-155833"/>
            <a:ext cx="2296807" cy="2000310"/>
          </a:xfrm>
          <a:prstGeom prst="rect">
            <a:avLst/>
          </a:prstGeom>
        </p:spPr>
      </p:pic>
      <p:pic>
        <p:nvPicPr>
          <p:cNvPr id="3" name="Picture 2">
            <a:extLst>
              <a:ext uri="{FF2B5EF4-FFF2-40B4-BE49-F238E27FC236}">
                <a16:creationId xmlns:a16="http://schemas.microsoft.com/office/drawing/2014/main" id="{2C27B47E-8DC1-2639-BA6A-7F9ECC2F9ECB}"/>
              </a:ext>
            </a:extLst>
          </p:cNvPr>
          <p:cNvPicPr>
            <a:picLocks noChangeAspect="1"/>
          </p:cNvPicPr>
          <p:nvPr/>
        </p:nvPicPr>
        <p:blipFill>
          <a:blip r:embed="rId3"/>
          <a:srcRect t="14585" b="6427"/>
          <a:stretch/>
        </p:blipFill>
        <p:spPr>
          <a:xfrm>
            <a:off x="1218349" y="1689101"/>
            <a:ext cx="12193702" cy="5410200"/>
          </a:xfrm>
          <a:prstGeom prst="rect">
            <a:avLst/>
          </a:prstGeom>
        </p:spPr>
      </p:pic>
    </p:spTree>
    <p:extLst>
      <p:ext uri="{BB962C8B-B14F-4D97-AF65-F5344CB8AC3E}">
        <p14:creationId xmlns:p14="http://schemas.microsoft.com/office/powerpoint/2010/main" val="6267851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TotalTime>
  <Words>596</Words>
  <Application>Microsoft Office PowerPoint</Application>
  <PresentationFormat>Custom</PresentationFormat>
  <Paragraphs>81</Paragraphs>
  <Slides>14</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Noto Sans TC</vt:lpstr>
      <vt:lpstr>Sora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CHARAN SRIHAAS VARANASI</cp:lastModifiedBy>
  <cp:revision>2</cp:revision>
  <dcterms:created xsi:type="dcterms:W3CDTF">2024-08-06T16:26:40Z</dcterms:created>
  <dcterms:modified xsi:type="dcterms:W3CDTF">2024-08-30T04:42:53Z</dcterms:modified>
</cp:coreProperties>
</file>